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1"/>
  </p:notesMasterIdLst>
  <p:handoutMasterIdLst>
    <p:handoutMasterId r:id="rId52"/>
  </p:handoutMasterIdLst>
  <p:sldIdLst>
    <p:sldId id="310" r:id="rId2"/>
    <p:sldId id="623" r:id="rId3"/>
    <p:sldId id="621" r:id="rId4"/>
    <p:sldId id="625" r:id="rId5"/>
    <p:sldId id="321" r:id="rId6"/>
    <p:sldId id="392" r:id="rId7"/>
    <p:sldId id="624" r:id="rId8"/>
    <p:sldId id="528" r:id="rId9"/>
    <p:sldId id="312" r:id="rId10"/>
    <p:sldId id="313" r:id="rId11"/>
    <p:sldId id="614" r:id="rId12"/>
    <p:sldId id="474" r:id="rId13"/>
    <p:sldId id="615" r:id="rId14"/>
    <p:sldId id="389" r:id="rId15"/>
    <p:sldId id="616" r:id="rId16"/>
    <p:sldId id="373" r:id="rId17"/>
    <p:sldId id="359" r:id="rId18"/>
    <p:sldId id="524" r:id="rId19"/>
    <p:sldId id="609" r:id="rId20"/>
    <p:sldId id="402" r:id="rId21"/>
    <p:sldId id="617" r:id="rId22"/>
    <p:sldId id="391" r:id="rId23"/>
    <p:sldId id="618" r:id="rId24"/>
    <p:sldId id="613" r:id="rId25"/>
    <p:sldId id="509" r:id="rId26"/>
    <p:sldId id="397" r:id="rId27"/>
    <p:sldId id="372" r:id="rId28"/>
    <p:sldId id="367" r:id="rId29"/>
    <p:sldId id="564" r:id="rId30"/>
    <p:sldId id="395" r:id="rId31"/>
    <p:sldId id="332" r:id="rId32"/>
    <p:sldId id="413" r:id="rId33"/>
    <p:sldId id="414" r:id="rId34"/>
    <p:sldId id="401" r:id="rId35"/>
    <p:sldId id="334" r:id="rId36"/>
    <p:sldId id="335" r:id="rId37"/>
    <p:sldId id="337" r:id="rId38"/>
    <p:sldId id="502" r:id="rId39"/>
    <p:sldId id="515" r:id="rId40"/>
    <p:sldId id="619" r:id="rId41"/>
    <p:sldId id="345" r:id="rId42"/>
    <p:sldId id="379" r:id="rId43"/>
    <p:sldId id="347" r:id="rId44"/>
    <p:sldId id="349" r:id="rId45"/>
    <p:sldId id="622" r:id="rId46"/>
    <p:sldId id="428" r:id="rId47"/>
    <p:sldId id="425" r:id="rId48"/>
    <p:sldId id="426" r:id="rId49"/>
    <p:sldId id="620" r:id="rId50"/>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CA112F2-25C9-4E67-8CEE-46EB4A101856}">
          <p14:sldIdLst/>
        </p14:section>
        <p14:section name="Geschichte" id="{BF1E4F47-6A6B-488A-BD80-435CF39AA946}">
          <p14:sldIdLst>
            <p14:sldId id="310"/>
            <p14:sldId id="623"/>
            <p14:sldId id="621"/>
            <p14:sldId id="625"/>
            <p14:sldId id="321"/>
            <p14:sldId id="392"/>
            <p14:sldId id="624"/>
            <p14:sldId id="528"/>
            <p14:sldId id="312"/>
            <p14:sldId id="313"/>
            <p14:sldId id="614"/>
            <p14:sldId id="474"/>
            <p14:sldId id="615"/>
            <p14:sldId id="389"/>
            <p14:sldId id="616"/>
            <p14:sldId id="373"/>
            <p14:sldId id="359"/>
            <p14:sldId id="524"/>
            <p14:sldId id="609"/>
            <p14:sldId id="402"/>
            <p14:sldId id="617"/>
            <p14:sldId id="391"/>
            <p14:sldId id="618"/>
            <p14:sldId id="613"/>
            <p14:sldId id="509"/>
            <p14:sldId id="397"/>
            <p14:sldId id="372"/>
            <p14:sldId id="367"/>
            <p14:sldId id="564"/>
            <p14:sldId id="395"/>
            <p14:sldId id="332"/>
            <p14:sldId id="413"/>
            <p14:sldId id="414"/>
            <p14:sldId id="401"/>
            <p14:sldId id="334"/>
            <p14:sldId id="335"/>
            <p14:sldId id="337"/>
            <p14:sldId id="502"/>
            <p14:sldId id="515"/>
            <p14:sldId id="619"/>
            <p14:sldId id="345"/>
            <p14:sldId id="379"/>
            <p14:sldId id="347"/>
            <p14:sldId id="349"/>
            <p14:sldId id="622"/>
            <p14:sldId id="428"/>
            <p14:sldId id="425"/>
            <p14:sldId id="426"/>
            <p14:sldId id="62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Schindl" initials="AS" lastIdx="2" clrIdx="0">
    <p:extLst>
      <p:ext uri="{19B8F6BF-5375-455C-9EA6-DF929625EA0E}">
        <p15:presenceInfo xmlns:p15="http://schemas.microsoft.com/office/powerpoint/2012/main" userId="S-1-5-21-153408428-2875555050-1473000213-1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4" autoAdjust="0"/>
    <p:restoredTop sz="84592" autoAdjust="0"/>
  </p:normalViewPr>
  <p:slideViewPr>
    <p:cSldViewPr snapToGrid="0">
      <p:cViewPr varScale="1">
        <p:scale>
          <a:sx n="67" d="100"/>
          <a:sy n="67" d="100"/>
        </p:scale>
        <p:origin x="1506" y="6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32" tIns="45715" rIns="91432" bIns="45715" rtlCol="0"/>
          <a:lstStyle>
            <a:lvl1pPr algn="l">
              <a:defRPr sz="1200"/>
            </a:lvl1pPr>
          </a:lstStyle>
          <a:p>
            <a:endParaRPr lang="de-AT"/>
          </a:p>
        </p:txBody>
      </p:sp>
      <p:sp>
        <p:nvSpPr>
          <p:cNvPr id="3" name="Datumsplatzhalter 2"/>
          <p:cNvSpPr>
            <a:spLocks noGrp="1"/>
          </p:cNvSpPr>
          <p:nvPr>
            <p:ph type="dt" sz="quarter" idx="1"/>
          </p:nvPr>
        </p:nvSpPr>
        <p:spPr>
          <a:xfrm>
            <a:off x="3849689" y="0"/>
            <a:ext cx="2946400" cy="496888"/>
          </a:xfrm>
          <a:prstGeom prst="rect">
            <a:avLst/>
          </a:prstGeom>
        </p:spPr>
        <p:txBody>
          <a:bodyPr vert="horz" lIns="91432" tIns="45715" rIns="91432" bIns="45715" rtlCol="0"/>
          <a:lstStyle>
            <a:lvl1pPr algn="r">
              <a:defRPr sz="1200"/>
            </a:lvl1pPr>
          </a:lstStyle>
          <a:p>
            <a:fld id="{0665D69B-22B4-4176-BC15-EE576F6ABC07}" type="datetimeFigureOut">
              <a:rPr lang="de-AT" smtClean="0"/>
              <a:t>16.01.2025</a:t>
            </a:fld>
            <a:endParaRPr lang="de-AT"/>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32" tIns="45715" rIns="91432" bIns="45715" rtlCol="0" anchor="b"/>
          <a:lstStyle>
            <a:lvl1pPr algn="l">
              <a:defRPr sz="1200"/>
            </a:lvl1pPr>
          </a:lstStyle>
          <a:p>
            <a:endParaRPr lang="de-AT"/>
          </a:p>
        </p:txBody>
      </p:sp>
      <p:sp>
        <p:nvSpPr>
          <p:cNvPr id="5" name="Foliennummernplatzhalter 4"/>
          <p:cNvSpPr>
            <a:spLocks noGrp="1"/>
          </p:cNvSpPr>
          <p:nvPr>
            <p:ph type="sldNum" sz="quarter" idx="3"/>
          </p:nvPr>
        </p:nvSpPr>
        <p:spPr>
          <a:xfrm>
            <a:off x="3849689" y="9429750"/>
            <a:ext cx="2946400" cy="496888"/>
          </a:xfrm>
          <a:prstGeom prst="rect">
            <a:avLst/>
          </a:prstGeom>
        </p:spPr>
        <p:txBody>
          <a:bodyPr vert="horz" lIns="91432" tIns="45715" rIns="91432" bIns="45715" rtlCol="0" anchor="b"/>
          <a:lstStyle>
            <a:lvl1pPr algn="r">
              <a:defRPr sz="1200"/>
            </a:lvl1pPr>
          </a:lstStyle>
          <a:p>
            <a:fld id="{5D44BBDA-7E8F-4CE3-95C6-417593378922}" type="slidenum">
              <a:rPr lang="de-AT" smtClean="0"/>
              <a:t>‹Nr.›</a:t>
            </a:fld>
            <a:endParaRPr lang="de-AT"/>
          </a:p>
        </p:txBody>
      </p:sp>
    </p:spTree>
    <p:extLst>
      <p:ext uri="{BB962C8B-B14F-4D97-AF65-F5344CB8AC3E}">
        <p14:creationId xmlns:p14="http://schemas.microsoft.com/office/powerpoint/2010/main" val="399694017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46400" cy="496889"/>
          </a:xfrm>
          <a:prstGeom prst="rect">
            <a:avLst/>
          </a:prstGeom>
        </p:spPr>
        <p:txBody>
          <a:bodyPr vert="horz" lIns="91432" tIns="45715" rIns="91432" bIns="45715" rtlCol="0"/>
          <a:lstStyle>
            <a:lvl1pPr algn="l">
              <a:defRPr sz="1200"/>
            </a:lvl1pPr>
          </a:lstStyle>
          <a:p>
            <a:endParaRPr lang="de-DE"/>
          </a:p>
        </p:txBody>
      </p:sp>
      <p:sp>
        <p:nvSpPr>
          <p:cNvPr id="3" name="Datumsplatzhalter 2"/>
          <p:cNvSpPr>
            <a:spLocks noGrp="1"/>
          </p:cNvSpPr>
          <p:nvPr>
            <p:ph type="dt" idx="1"/>
          </p:nvPr>
        </p:nvSpPr>
        <p:spPr>
          <a:xfrm>
            <a:off x="3849690" y="2"/>
            <a:ext cx="2946400" cy="496889"/>
          </a:xfrm>
          <a:prstGeom prst="rect">
            <a:avLst/>
          </a:prstGeom>
        </p:spPr>
        <p:txBody>
          <a:bodyPr vert="horz" lIns="91432" tIns="45715" rIns="91432" bIns="45715" rtlCol="0"/>
          <a:lstStyle>
            <a:lvl1pPr algn="r">
              <a:defRPr sz="1200"/>
            </a:lvl1pPr>
          </a:lstStyle>
          <a:p>
            <a:fld id="{CD8EEE7A-0CBA-4CFA-9E7E-ACCA351A4CE5}" type="datetimeFigureOut">
              <a:rPr lang="de-DE" smtClean="0"/>
              <a:t>16.01.2025</a:t>
            </a:fld>
            <a:endParaRPr lang="de-DE"/>
          </a:p>
        </p:txBody>
      </p:sp>
      <p:sp>
        <p:nvSpPr>
          <p:cNvPr id="4" name="Folienbildplatzhalter 3"/>
          <p:cNvSpPr>
            <a:spLocks noGrp="1" noRot="1" noChangeAspect="1"/>
          </p:cNvSpPr>
          <p:nvPr>
            <p:ph type="sldImg" idx="2"/>
          </p:nvPr>
        </p:nvSpPr>
        <p:spPr>
          <a:xfrm>
            <a:off x="1033463" y="1243013"/>
            <a:ext cx="4730750" cy="3346450"/>
          </a:xfrm>
          <a:prstGeom prst="rect">
            <a:avLst/>
          </a:prstGeom>
          <a:noFill/>
          <a:ln w="12700">
            <a:solidFill>
              <a:prstClr val="black"/>
            </a:solidFill>
          </a:ln>
        </p:spPr>
        <p:txBody>
          <a:bodyPr vert="horz" lIns="91432" tIns="45715" rIns="91432" bIns="45715" rtlCol="0" anchor="ctr"/>
          <a:lstStyle/>
          <a:p>
            <a:endParaRPr lang="de-DE"/>
          </a:p>
        </p:txBody>
      </p:sp>
      <p:sp>
        <p:nvSpPr>
          <p:cNvPr id="5" name="Notizenplatzhalter 4"/>
          <p:cNvSpPr>
            <a:spLocks noGrp="1"/>
          </p:cNvSpPr>
          <p:nvPr>
            <p:ph type="body" sz="quarter" idx="3"/>
          </p:nvPr>
        </p:nvSpPr>
        <p:spPr>
          <a:xfrm>
            <a:off x="679452" y="4776789"/>
            <a:ext cx="5438775" cy="3908425"/>
          </a:xfrm>
          <a:prstGeom prst="rect">
            <a:avLst/>
          </a:prstGeom>
        </p:spPr>
        <p:txBody>
          <a:bodyPr vert="horz" lIns="91432" tIns="45715" rIns="91432" bIns="45715"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1"/>
            <a:ext cx="2946400" cy="496889"/>
          </a:xfrm>
          <a:prstGeom prst="rect">
            <a:avLst/>
          </a:prstGeom>
        </p:spPr>
        <p:txBody>
          <a:bodyPr vert="horz" lIns="91432" tIns="45715" rIns="91432" bIns="45715" rtlCol="0" anchor="b"/>
          <a:lstStyle>
            <a:lvl1pPr algn="l">
              <a:defRPr sz="1200"/>
            </a:lvl1pPr>
          </a:lstStyle>
          <a:p>
            <a:endParaRPr lang="de-DE"/>
          </a:p>
        </p:txBody>
      </p:sp>
      <p:sp>
        <p:nvSpPr>
          <p:cNvPr id="7" name="Foliennummernplatzhalter 6"/>
          <p:cNvSpPr>
            <a:spLocks noGrp="1"/>
          </p:cNvSpPr>
          <p:nvPr>
            <p:ph type="sldNum" sz="quarter" idx="5"/>
          </p:nvPr>
        </p:nvSpPr>
        <p:spPr>
          <a:xfrm>
            <a:off x="3849690" y="9429751"/>
            <a:ext cx="2946400" cy="496889"/>
          </a:xfrm>
          <a:prstGeom prst="rect">
            <a:avLst/>
          </a:prstGeom>
        </p:spPr>
        <p:txBody>
          <a:bodyPr vert="horz" lIns="91432" tIns="45715" rIns="91432" bIns="45715" rtlCol="0" anchor="b"/>
          <a:lstStyle>
            <a:lvl1pPr algn="r">
              <a:defRPr sz="1200"/>
            </a:lvl1pPr>
          </a:lstStyle>
          <a:p>
            <a:fld id="{C00B0011-3687-40FE-9B22-DD87D792F441}" type="slidenum">
              <a:rPr lang="de-DE" smtClean="0"/>
              <a:t>‹Nr.›</a:t>
            </a:fld>
            <a:endParaRPr lang="de-DE"/>
          </a:p>
        </p:txBody>
      </p:sp>
    </p:spTree>
    <p:extLst>
      <p:ext uri="{BB962C8B-B14F-4D97-AF65-F5344CB8AC3E}">
        <p14:creationId xmlns:p14="http://schemas.microsoft.com/office/powerpoint/2010/main" val="429352802"/>
      </p:ext>
    </p:extLst>
  </p:cSld>
  <p:clrMap bg1="lt1" tx1="dk1" bg2="lt2" tx2="dk2" accent1="accent1" accent2="accent2" accent3="accent3" accent4="accent4" accent5="accent5" accent6="accent6" hlink="hlink" folHlink="folHlink"/>
  <p:hf hdr="0" dt="0"/>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Willkommen…..</a:t>
            </a:r>
          </a:p>
          <a:p>
            <a:endParaRPr lang="de-AT" baseline="0" dirty="0"/>
          </a:p>
        </p:txBody>
      </p:sp>
      <p:sp>
        <p:nvSpPr>
          <p:cNvPr id="4" name="Foliennummernplatzhalter 3"/>
          <p:cNvSpPr>
            <a:spLocks noGrp="1"/>
          </p:cNvSpPr>
          <p:nvPr>
            <p:ph type="sldNum" sz="quarter" idx="10"/>
          </p:nvPr>
        </p:nvSpPr>
        <p:spPr/>
        <p:txBody>
          <a:bodyPr/>
          <a:lstStyle/>
          <a:p>
            <a:fld id="{C00B0011-3687-40FE-9B22-DD87D792F441}" type="slidenum">
              <a:rPr lang="de-DE" smtClean="0"/>
              <a:t>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884899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Bestehende Gebäude durch Aufstockungen und Zubauten zu erweitern benötigen keine Grundflächen und der Baustoff Holz eignet sich besonders durch sein Gewicht dafür, auch die schnelle Bauabwicklung bei den oftmals durchgehend bewohnten Bestandsgebäuden ist ein großes Plus.</a:t>
            </a:r>
          </a:p>
          <a:p>
            <a:endParaRPr lang="de-AT" dirty="0"/>
          </a:p>
        </p:txBody>
      </p:sp>
      <p:sp>
        <p:nvSpPr>
          <p:cNvPr id="4" name="Foliennummernplatzhalter 3"/>
          <p:cNvSpPr>
            <a:spLocks noGrp="1"/>
          </p:cNvSpPr>
          <p:nvPr>
            <p:ph type="sldNum" sz="quarter" idx="10"/>
          </p:nvPr>
        </p:nvSpPr>
        <p:spPr/>
        <p:txBody>
          <a:bodyPr/>
          <a:lstStyle/>
          <a:p>
            <a:fld id="{C00B0011-3687-40FE-9B22-DD87D792F441}" type="slidenum">
              <a:rPr lang="de-DE" smtClean="0"/>
              <a:t>10</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376769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Willkommen…..</a:t>
            </a:r>
          </a:p>
          <a:p>
            <a:endParaRPr lang="de-AT" baseline="0" dirty="0"/>
          </a:p>
        </p:txBody>
      </p:sp>
      <p:sp>
        <p:nvSpPr>
          <p:cNvPr id="4" name="Foliennummernplatzhalter 3"/>
          <p:cNvSpPr>
            <a:spLocks noGrp="1"/>
          </p:cNvSpPr>
          <p:nvPr>
            <p:ph type="sldNum" sz="quarter" idx="10"/>
          </p:nvPr>
        </p:nvSpPr>
        <p:spPr/>
        <p:txBody>
          <a:bodyPr/>
          <a:lstStyle/>
          <a:p>
            <a:fld id="{C00B0011-3687-40FE-9B22-DD87D792F441}" type="slidenum">
              <a:rPr lang="de-DE" smtClean="0"/>
              <a:t>11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2323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Immer mehr Sportstätten werden in Holzbauweise erstellt. Weitgespannte Tragwerke und hochgedämmte Gebäudehüllen sind dabei im Holzbau Standard.</a:t>
            </a:r>
          </a:p>
          <a:p>
            <a:endParaRPr lang="de-AT" dirty="0"/>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12</a:t>
            </a:fld>
            <a:endParaRPr lang="de-DE"/>
          </a:p>
        </p:txBody>
      </p:sp>
    </p:spTree>
    <p:extLst>
      <p:ext uri="{BB962C8B-B14F-4D97-AF65-F5344CB8AC3E}">
        <p14:creationId xmlns:p14="http://schemas.microsoft.com/office/powerpoint/2010/main" val="240918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Auch die Langlebigkeit von Holzbauten sind selbstverständlich, die Sporthalle  Reutte steht seit 30 Jahren und schaut noch genauso aus wie am ersten Tag.</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13</a:t>
            </a:fld>
            <a:endParaRPr lang="de-DE"/>
          </a:p>
        </p:txBody>
      </p:sp>
    </p:spTree>
    <p:extLst>
      <p:ext uri="{BB962C8B-B14F-4D97-AF65-F5344CB8AC3E}">
        <p14:creationId xmlns:p14="http://schemas.microsoft.com/office/powerpoint/2010/main" val="367865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14</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56014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Willkommen…..</a:t>
            </a:r>
          </a:p>
          <a:p>
            <a:endParaRPr lang="de-AT" baseline="0" dirty="0"/>
          </a:p>
        </p:txBody>
      </p:sp>
      <p:sp>
        <p:nvSpPr>
          <p:cNvPr id="4" name="Foliennummernplatzhalter 3"/>
          <p:cNvSpPr>
            <a:spLocks noGrp="1"/>
          </p:cNvSpPr>
          <p:nvPr>
            <p:ph type="sldNum" sz="quarter" idx="10"/>
          </p:nvPr>
        </p:nvSpPr>
        <p:spPr/>
        <p:txBody>
          <a:bodyPr/>
          <a:lstStyle/>
          <a:p>
            <a:fld id="{C00B0011-3687-40FE-9B22-DD87D792F441}" type="slidenum">
              <a:rPr lang="de-DE" smtClean="0"/>
              <a:t>15</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39540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Gasthaus </a:t>
            </a:r>
            <a:r>
              <a:rPr lang="de-AT" dirty="0" err="1"/>
              <a:t>Vilsalpsee</a:t>
            </a:r>
            <a:r>
              <a:rPr lang="de-AT" dirty="0"/>
              <a:t> hat zwar anfangs einige Diskussionen ausgelöst, heute sind jedoch alle sehr glücklich mit dem Projekt. </a:t>
            </a:r>
          </a:p>
        </p:txBody>
      </p:sp>
      <p:sp>
        <p:nvSpPr>
          <p:cNvPr id="4" name="Foliennummernplatzhalter 3"/>
          <p:cNvSpPr>
            <a:spLocks noGrp="1"/>
          </p:cNvSpPr>
          <p:nvPr>
            <p:ph type="sldNum" sz="quarter" idx="10"/>
          </p:nvPr>
        </p:nvSpPr>
        <p:spPr/>
        <p:txBody>
          <a:bodyPr/>
          <a:lstStyle/>
          <a:p>
            <a:fld id="{C00B0011-3687-40FE-9B22-DD87D792F441}" type="slidenum">
              <a:rPr lang="de-DE" smtClean="0"/>
              <a:t>16</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00821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Hotel aus Holz hat neben viele Vorteilen vor allem einen perfekten Schallschutz, die Hoteliers und die Gäste sind extrem glücklich damit.</a:t>
            </a:r>
          </a:p>
        </p:txBody>
      </p:sp>
      <p:sp>
        <p:nvSpPr>
          <p:cNvPr id="4" name="Foliennummernplatzhalter 3"/>
          <p:cNvSpPr>
            <a:spLocks noGrp="1"/>
          </p:cNvSpPr>
          <p:nvPr>
            <p:ph type="sldNum" sz="quarter" idx="10"/>
          </p:nvPr>
        </p:nvSpPr>
        <p:spPr/>
        <p:txBody>
          <a:bodyPr/>
          <a:lstStyle/>
          <a:p>
            <a:fld id="{C00B0011-3687-40FE-9B22-DD87D792F441}" type="slidenum">
              <a:rPr lang="de-DE" smtClean="0"/>
              <a:t>17</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4170734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Auch Schwimmbäder profitieren von den sympathischen Holzoberflächen und dem tollen Ambiente</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18</a:t>
            </a:fld>
            <a:endParaRPr lang="de-DE"/>
          </a:p>
        </p:txBody>
      </p:sp>
    </p:spTree>
    <p:extLst>
      <p:ext uri="{BB962C8B-B14F-4D97-AF65-F5344CB8AC3E}">
        <p14:creationId xmlns:p14="http://schemas.microsoft.com/office/powerpoint/2010/main" val="2357356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Gerade im Tourismus zählt natürlich ganz besonders die Bauzeit, oft entscheidet die Geschwindigkeit, ob eine Saison früher oder später eröffnet werden kann.</a:t>
            </a:r>
          </a:p>
          <a:p>
            <a:r>
              <a:rPr lang="de-AT" dirty="0"/>
              <a:t>Durch vorgefertigte Zimmermodule war es zum Beispiel bei der Tirol Lodge möglich, nahezu 400 Betten von Juni bis Anfang Dezember fertigzustellen.</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19</a:t>
            </a:fld>
            <a:endParaRPr lang="de-DE"/>
          </a:p>
        </p:txBody>
      </p:sp>
    </p:spTree>
    <p:extLst>
      <p:ext uri="{BB962C8B-B14F-4D97-AF65-F5344CB8AC3E}">
        <p14:creationId xmlns:p14="http://schemas.microsoft.com/office/powerpoint/2010/main" val="366847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2B49-4DAE-52C2-8870-6D0DF71213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23C4D0-3216-43C9-55B2-DA20D3B1591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2D43496-63D9-E26B-C494-08C34FC24FC1}"/>
              </a:ext>
            </a:extLst>
          </p:cNvPr>
          <p:cNvSpPr>
            <a:spLocks noGrp="1"/>
          </p:cNvSpPr>
          <p:nvPr>
            <p:ph type="body" idx="1"/>
          </p:nvPr>
        </p:nvSpPr>
        <p:spPr/>
        <p:txBody>
          <a:bodyPr/>
          <a:lstStyle/>
          <a:p>
            <a:r>
              <a:rPr lang="de-AT" baseline="0" dirty="0"/>
              <a:t>Wir Verbrauchen weit mehr Ressourcen, als uns die Erde zur Verfügung stellt. Wir müssen da entgegensteuern, und wir verantworten einen großen Bereich davon.</a:t>
            </a:r>
          </a:p>
          <a:p>
            <a:r>
              <a:rPr lang="de-AT" baseline="0" dirty="0"/>
              <a:t>Nahezu 50 % der Ressourcen weltweit werden durch das Herstellen und Betreiben von Gebäuden verbraucht.</a:t>
            </a:r>
          </a:p>
          <a:p>
            <a:r>
              <a:rPr lang="de-AT" baseline="0" dirty="0"/>
              <a:t>In Österreich ist ca. 50% der Fläche bewaldet und diese Fläche wird jährlich grösser .Der Werkstoff Holz wächst zur genüge nach und nichts steht im Weg, nachhaltig zu bauen.</a:t>
            </a:r>
          </a:p>
          <a:p>
            <a:r>
              <a:rPr lang="de-AT" baseline="0" dirty="0"/>
              <a:t>In der Folge möchte ich Ihnen einige Beispiele aus den verschiedensten Bereichen zeigen.</a:t>
            </a:r>
          </a:p>
          <a:p>
            <a:endParaRPr lang="de-AT" baseline="0" dirty="0"/>
          </a:p>
        </p:txBody>
      </p:sp>
      <p:sp>
        <p:nvSpPr>
          <p:cNvPr id="4" name="Foliennummernplatzhalter 3">
            <a:extLst>
              <a:ext uri="{FF2B5EF4-FFF2-40B4-BE49-F238E27FC236}">
                <a16:creationId xmlns:a16="http://schemas.microsoft.com/office/drawing/2014/main" id="{9990EC4F-69FD-6DD5-6275-17F419B7C91F}"/>
              </a:ext>
            </a:extLst>
          </p:cNvPr>
          <p:cNvSpPr>
            <a:spLocks noGrp="1"/>
          </p:cNvSpPr>
          <p:nvPr>
            <p:ph type="sldNum" sz="quarter" idx="10"/>
          </p:nvPr>
        </p:nvSpPr>
        <p:spPr/>
        <p:txBody>
          <a:bodyPr/>
          <a:lstStyle/>
          <a:p>
            <a:fld id="{C00B0011-3687-40FE-9B22-DD87D792F441}" type="slidenum">
              <a:rPr lang="de-DE" smtClean="0"/>
              <a:t>2</a:t>
            </a:fld>
            <a:endParaRPr lang="de-DE"/>
          </a:p>
        </p:txBody>
      </p:sp>
      <p:sp>
        <p:nvSpPr>
          <p:cNvPr id="5" name="Fußzeilenplatzhalter 4">
            <a:extLst>
              <a:ext uri="{FF2B5EF4-FFF2-40B4-BE49-F238E27FC236}">
                <a16:creationId xmlns:a16="http://schemas.microsoft.com/office/drawing/2014/main" id="{CE3347E4-E2B7-296B-630D-5555B9C8C2F1}"/>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759019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20</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771037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Willkommen…..</a:t>
            </a:r>
          </a:p>
          <a:p>
            <a:endParaRPr lang="de-AT" baseline="0" dirty="0"/>
          </a:p>
        </p:txBody>
      </p:sp>
      <p:sp>
        <p:nvSpPr>
          <p:cNvPr id="4" name="Foliennummernplatzhalter 3"/>
          <p:cNvSpPr>
            <a:spLocks noGrp="1"/>
          </p:cNvSpPr>
          <p:nvPr>
            <p:ph type="sldNum" sz="quarter" idx="10"/>
          </p:nvPr>
        </p:nvSpPr>
        <p:spPr/>
        <p:txBody>
          <a:bodyPr/>
          <a:lstStyle/>
          <a:p>
            <a:fld id="{C00B0011-3687-40FE-9B22-DD87D792F441}" type="slidenum">
              <a:rPr lang="de-DE" smtClean="0"/>
              <a:t>21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55172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Gerade für Radweg und Fußgängerbrücken eignet sich Holz perfekt, auch einige Straßenbrücken wurden in Tirol schon in Holzbauweise ausgeführt.</a:t>
            </a:r>
          </a:p>
          <a:p>
            <a:r>
              <a:rPr lang="de-AT" dirty="0"/>
              <a:t> </a:t>
            </a:r>
          </a:p>
        </p:txBody>
      </p:sp>
      <p:sp>
        <p:nvSpPr>
          <p:cNvPr id="4" name="Foliennummernplatzhalter 3"/>
          <p:cNvSpPr>
            <a:spLocks noGrp="1"/>
          </p:cNvSpPr>
          <p:nvPr>
            <p:ph type="sldNum" sz="quarter" idx="10"/>
          </p:nvPr>
        </p:nvSpPr>
        <p:spPr/>
        <p:txBody>
          <a:bodyPr/>
          <a:lstStyle/>
          <a:p>
            <a:fld id="{C00B0011-3687-40FE-9B22-DD87D792F441}" type="slidenum">
              <a:rPr lang="de-DE" smtClean="0"/>
              <a:t>22</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05384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Willkommen…..</a:t>
            </a:r>
          </a:p>
          <a:p>
            <a:endParaRPr lang="de-AT" baseline="0" dirty="0"/>
          </a:p>
        </p:txBody>
      </p:sp>
      <p:sp>
        <p:nvSpPr>
          <p:cNvPr id="4" name="Foliennummernplatzhalter 3"/>
          <p:cNvSpPr>
            <a:spLocks noGrp="1"/>
          </p:cNvSpPr>
          <p:nvPr>
            <p:ph type="sldNum" sz="quarter" idx="10"/>
          </p:nvPr>
        </p:nvSpPr>
        <p:spPr/>
        <p:txBody>
          <a:bodyPr/>
          <a:lstStyle/>
          <a:p>
            <a:fld id="{C00B0011-3687-40FE-9B22-DD87D792F441}" type="slidenum">
              <a:rPr lang="de-DE" smtClean="0"/>
              <a:t>23</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48247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Egal ob weitgespannte Tragwerke für Flugzeughangar </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24</a:t>
            </a:fld>
            <a:endParaRPr lang="de-DE"/>
          </a:p>
        </p:txBody>
      </p:sp>
    </p:spTree>
    <p:extLst>
      <p:ext uri="{BB962C8B-B14F-4D97-AF65-F5344CB8AC3E}">
        <p14:creationId xmlns:p14="http://schemas.microsoft.com/office/powerpoint/2010/main" val="1694940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Oder edle Bauwerke für edle Autos, Holz ist immer mit dabei</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25</a:t>
            </a:fld>
            <a:endParaRPr lang="de-DE"/>
          </a:p>
        </p:txBody>
      </p:sp>
    </p:spTree>
    <p:extLst>
      <p:ext uri="{BB962C8B-B14F-4D97-AF65-F5344CB8AC3E}">
        <p14:creationId xmlns:p14="http://schemas.microsoft.com/office/powerpoint/2010/main" val="1663500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26</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611685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Im urbanen Raum muss man das Holz dem Gebäude </a:t>
            </a:r>
            <a:r>
              <a:rPr lang="de-AT" dirty="0" err="1"/>
              <a:t>nich</a:t>
            </a:r>
            <a:r>
              <a:rPr lang="de-AT" dirty="0"/>
              <a:t> unbedingt auf den ersten Blick ansehen.</a:t>
            </a:r>
          </a:p>
        </p:txBody>
      </p:sp>
      <p:sp>
        <p:nvSpPr>
          <p:cNvPr id="4" name="Foliennummernplatzhalter 3"/>
          <p:cNvSpPr>
            <a:spLocks noGrp="1"/>
          </p:cNvSpPr>
          <p:nvPr>
            <p:ph type="sldNum" sz="quarter" idx="5"/>
          </p:nvPr>
        </p:nvSpPr>
        <p:spPr/>
        <p:txBody>
          <a:bodyPr/>
          <a:lstStyle/>
          <a:p>
            <a:fld id="{C00B0011-3687-40FE-9B22-DD87D792F441}" type="slidenum">
              <a:rPr lang="de-DE" smtClean="0">
                <a:solidFill>
                  <a:prstClr val="black"/>
                </a:solidFill>
              </a:rPr>
              <a:pPr/>
              <a:t>27</a:t>
            </a:fld>
            <a:endParaRPr lang="de-DE">
              <a:solidFill>
                <a:prstClr val="black"/>
              </a:solidFill>
            </a:endParaRPr>
          </a:p>
        </p:txBody>
      </p:sp>
      <p:sp>
        <p:nvSpPr>
          <p:cNvPr id="5" name="Fußzeilenplatzhalter 4"/>
          <p:cNvSpPr>
            <a:spLocks noGrp="1"/>
          </p:cNvSpPr>
          <p:nvPr>
            <p:ph type="ftr" sz="quarter" idx="10"/>
          </p:nvPr>
        </p:nvSpPr>
        <p:spPr/>
        <p:txBody>
          <a:bodyPr/>
          <a:lstStyle/>
          <a:p>
            <a:endParaRPr lang="de-DE"/>
          </a:p>
        </p:txBody>
      </p:sp>
    </p:spTree>
    <p:extLst>
      <p:ext uri="{BB962C8B-B14F-4D97-AF65-F5344CB8AC3E}">
        <p14:creationId xmlns:p14="http://schemas.microsoft.com/office/powerpoint/2010/main" val="2797508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28</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302291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Besonders schlank werden Fachwerkträger durch den Einsatz von </a:t>
            </a:r>
            <a:r>
              <a:rPr lang="de-AT" dirty="0" err="1"/>
              <a:t>Baubuche</a:t>
            </a:r>
            <a:r>
              <a:rPr lang="de-AT" dirty="0"/>
              <a:t> als neuartiger Werkstoff.</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29</a:t>
            </a:fld>
            <a:endParaRPr lang="de-DE"/>
          </a:p>
        </p:txBody>
      </p:sp>
    </p:spTree>
    <p:extLst>
      <p:ext uri="{BB962C8B-B14F-4D97-AF65-F5344CB8AC3E}">
        <p14:creationId xmlns:p14="http://schemas.microsoft.com/office/powerpoint/2010/main" val="383010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F4829-3DEC-5846-E043-CC134DCA4E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28B28A-0EE7-0B93-3FD4-E66BC3C47E8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BC7A51-EC53-4C3F-D8F3-8E5530263716}"/>
              </a:ext>
            </a:extLst>
          </p:cNvPr>
          <p:cNvSpPr>
            <a:spLocks noGrp="1"/>
          </p:cNvSpPr>
          <p:nvPr>
            <p:ph type="body" idx="1"/>
          </p:nvPr>
        </p:nvSpPr>
        <p:spPr/>
        <p:txBody>
          <a:bodyPr/>
          <a:lstStyle/>
          <a:p>
            <a:endParaRPr lang="de-AT" baseline="0" dirty="0"/>
          </a:p>
          <a:p>
            <a:endParaRPr lang="de-AT" baseline="0" dirty="0"/>
          </a:p>
        </p:txBody>
      </p:sp>
      <p:sp>
        <p:nvSpPr>
          <p:cNvPr id="4" name="Foliennummernplatzhalter 3">
            <a:extLst>
              <a:ext uri="{FF2B5EF4-FFF2-40B4-BE49-F238E27FC236}">
                <a16:creationId xmlns:a16="http://schemas.microsoft.com/office/drawing/2014/main" id="{D36195AF-4150-A5F7-B215-4A6AA70FCCDF}"/>
              </a:ext>
            </a:extLst>
          </p:cNvPr>
          <p:cNvSpPr>
            <a:spLocks noGrp="1"/>
          </p:cNvSpPr>
          <p:nvPr>
            <p:ph type="sldNum" sz="quarter" idx="10"/>
          </p:nvPr>
        </p:nvSpPr>
        <p:spPr/>
        <p:txBody>
          <a:bodyPr/>
          <a:lstStyle/>
          <a:p>
            <a:fld id="{C00B0011-3687-40FE-9B22-DD87D792F441}" type="slidenum">
              <a:rPr lang="de-DE" smtClean="0"/>
              <a:t>3</a:t>
            </a:fld>
            <a:endParaRPr lang="de-DE"/>
          </a:p>
        </p:txBody>
      </p:sp>
      <p:sp>
        <p:nvSpPr>
          <p:cNvPr id="5" name="Fußzeilenplatzhalter 4">
            <a:extLst>
              <a:ext uri="{FF2B5EF4-FFF2-40B4-BE49-F238E27FC236}">
                <a16:creationId xmlns:a16="http://schemas.microsoft.com/office/drawing/2014/main" id="{E4D2F7F1-452F-8E90-A183-55195D5DE0F9}"/>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097112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Eine vollkommene Entkoppelung von der Bodenplatte lässt vergessen, dass nur 1,5 m unter dem EG die Unterinntalbahn durchfährt.</a:t>
            </a:r>
          </a:p>
          <a:p>
            <a:endParaRPr lang="de-AT" dirty="0"/>
          </a:p>
        </p:txBody>
      </p:sp>
      <p:sp>
        <p:nvSpPr>
          <p:cNvPr id="4" name="Foliennummernplatzhalter 3"/>
          <p:cNvSpPr>
            <a:spLocks noGrp="1"/>
          </p:cNvSpPr>
          <p:nvPr>
            <p:ph type="sldNum" sz="quarter" idx="10"/>
          </p:nvPr>
        </p:nvSpPr>
        <p:spPr/>
        <p:txBody>
          <a:bodyPr/>
          <a:lstStyle/>
          <a:p>
            <a:fld id="{C00B0011-3687-40FE-9B22-DD87D792F441}" type="slidenum">
              <a:rPr lang="de-DE" smtClean="0"/>
              <a:t>30</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676991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220 mal 80 m ist wahrlich kein kleines Gebäude, trotzdem wirkt es vor allem auf Grund der strukturierten Holzfassade nicht überdimensional.</a:t>
            </a:r>
          </a:p>
        </p:txBody>
      </p:sp>
      <p:sp>
        <p:nvSpPr>
          <p:cNvPr id="4" name="Foliennummernplatzhalter 3"/>
          <p:cNvSpPr>
            <a:spLocks noGrp="1"/>
          </p:cNvSpPr>
          <p:nvPr>
            <p:ph type="sldNum" sz="quarter" idx="10"/>
          </p:nvPr>
        </p:nvSpPr>
        <p:spPr/>
        <p:txBody>
          <a:bodyPr/>
          <a:lstStyle/>
          <a:p>
            <a:fld id="{C00B0011-3687-40FE-9B22-DD87D792F441}" type="slidenum">
              <a:rPr lang="de-DE" smtClean="0"/>
              <a:t>31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62978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Über 1000 kg Schneelast je m² sind den Fachwerkträgern kaum anzusehen.</a:t>
            </a:r>
          </a:p>
        </p:txBody>
      </p:sp>
      <p:sp>
        <p:nvSpPr>
          <p:cNvPr id="4" name="Foliennummernplatzhalter 3"/>
          <p:cNvSpPr>
            <a:spLocks noGrp="1"/>
          </p:cNvSpPr>
          <p:nvPr>
            <p:ph type="sldNum" sz="quarter" idx="10"/>
          </p:nvPr>
        </p:nvSpPr>
        <p:spPr/>
        <p:txBody>
          <a:bodyPr/>
          <a:lstStyle/>
          <a:p>
            <a:fld id="{C00B0011-3687-40FE-9B22-DD87D792F441}" type="slidenum">
              <a:rPr lang="de-DE" smtClean="0"/>
              <a:t>32</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806995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33</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344116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00B0011-3687-40FE-9B22-DD87D792F441}" type="slidenum">
              <a:rPr lang="de-DE" smtClean="0">
                <a:solidFill>
                  <a:prstClr val="black"/>
                </a:solidFill>
              </a:rPr>
              <a:pPr/>
              <a:t>34</a:t>
            </a:fld>
            <a:endParaRPr lang="de-DE">
              <a:solidFill>
                <a:prstClr val="black"/>
              </a:solidFill>
            </a:endParaRPr>
          </a:p>
        </p:txBody>
      </p:sp>
      <p:sp>
        <p:nvSpPr>
          <p:cNvPr id="5" name="Fußzeilenplatzhalter 4"/>
          <p:cNvSpPr>
            <a:spLocks noGrp="1"/>
          </p:cNvSpPr>
          <p:nvPr>
            <p:ph type="ftr" sz="quarter" idx="10"/>
          </p:nvPr>
        </p:nvSpPr>
        <p:spPr/>
        <p:txBody>
          <a:bodyPr/>
          <a:lstStyle/>
          <a:p>
            <a:endParaRPr lang="de-DE"/>
          </a:p>
        </p:txBody>
      </p:sp>
    </p:spTree>
    <p:extLst>
      <p:ext uri="{BB962C8B-B14F-4D97-AF65-F5344CB8AC3E}">
        <p14:creationId xmlns:p14="http://schemas.microsoft.com/office/powerpoint/2010/main" val="3364186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35</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563966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36</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455633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37</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575933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Gebäude, die oft nur für einen bestimmten Zeitraum benötigt werden, werden modular geplant und können beliebig oft auf und abgebaut werden</a:t>
            </a:r>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40</a:t>
            </a:fld>
            <a:endParaRPr lang="de-DE"/>
          </a:p>
        </p:txBody>
      </p:sp>
    </p:spTree>
    <p:extLst>
      <p:ext uri="{BB962C8B-B14F-4D97-AF65-F5344CB8AC3E}">
        <p14:creationId xmlns:p14="http://schemas.microsoft.com/office/powerpoint/2010/main" val="623986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Herausforderung ein Bauwerk zu konstruieren, das in 30 Stunden auf und abgebaut werden kann, war ein echtes Teamwork.</a:t>
            </a:r>
          </a:p>
          <a:p>
            <a:r>
              <a:rPr lang="de-AT" dirty="0"/>
              <a:t>32 Sattelschlepper zu </a:t>
            </a:r>
            <a:r>
              <a:rPr lang="de-AT" dirty="0" err="1"/>
              <a:t>ent</a:t>
            </a:r>
            <a:r>
              <a:rPr lang="de-AT" dirty="0"/>
              <a:t>- und verladen und dabei jedes Bauteil am richtigen Ort zu haben war keine ganz leichte Aufgabe.</a:t>
            </a:r>
          </a:p>
        </p:txBody>
      </p:sp>
      <p:sp>
        <p:nvSpPr>
          <p:cNvPr id="4" name="Foliennummernplatzhalter 3"/>
          <p:cNvSpPr>
            <a:spLocks noGrp="1"/>
          </p:cNvSpPr>
          <p:nvPr>
            <p:ph type="sldNum" sz="quarter" idx="10"/>
          </p:nvPr>
        </p:nvSpPr>
        <p:spPr/>
        <p:txBody>
          <a:bodyPr/>
          <a:lstStyle/>
          <a:p>
            <a:fld id="{C00B0011-3687-40FE-9B22-DD87D792F441}" type="slidenum">
              <a:rPr lang="de-DE" smtClean="0"/>
              <a:t>41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51626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082E-97BC-9A77-E122-BB436258C6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555C10-7B86-3854-8030-7DDB257CE8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51741CD-5600-F7F8-9C2D-4288ED87C3B3}"/>
              </a:ext>
            </a:extLst>
          </p:cNvPr>
          <p:cNvSpPr>
            <a:spLocks noGrp="1"/>
          </p:cNvSpPr>
          <p:nvPr>
            <p:ph type="body" idx="1"/>
          </p:nvPr>
        </p:nvSpPr>
        <p:spPr/>
        <p:txBody>
          <a:bodyPr/>
          <a:lstStyle/>
          <a:p>
            <a:r>
              <a:rPr lang="de-AT" dirty="0"/>
              <a:t>Ein besonderes Projekt im Wohnbau war eine Wohnanlage mit 54 Wohnungen in Stavanger in Norwegen.</a:t>
            </a:r>
          </a:p>
          <a:p>
            <a:r>
              <a:rPr lang="de-AT" dirty="0"/>
              <a:t>Besonders wegen dem Konzept </a:t>
            </a:r>
            <a:r>
              <a:rPr lang="de-AT" dirty="0" err="1"/>
              <a:t>Gaining</a:t>
            </a:r>
            <a:r>
              <a:rPr lang="de-AT" dirty="0"/>
              <a:t> </a:t>
            </a:r>
            <a:r>
              <a:rPr lang="de-AT" dirty="0" err="1"/>
              <a:t>by</a:t>
            </a:r>
            <a:r>
              <a:rPr lang="de-AT" dirty="0"/>
              <a:t> Sharing.</a:t>
            </a:r>
          </a:p>
          <a:p>
            <a:r>
              <a:rPr lang="de-AT" dirty="0"/>
              <a:t>Die Idee hinter dem Modell </a:t>
            </a:r>
            <a:r>
              <a:rPr lang="de-AT" dirty="0" err="1"/>
              <a:t>Gaining</a:t>
            </a:r>
            <a:r>
              <a:rPr lang="de-AT" dirty="0"/>
              <a:t> </a:t>
            </a:r>
            <a:r>
              <a:rPr lang="de-AT" dirty="0" err="1"/>
              <a:t>by</a:t>
            </a:r>
            <a:r>
              <a:rPr lang="de-AT" dirty="0"/>
              <a:t> Sharing ist, dass sie in Ihrer privaten Wohnung alles haben, was sie brauchen, aber auch Zugang zu großartigen Gemeinschaftseinrichtungen, die Sie mit Ihren Nachbarn teilen. Indem Sie Räume und Ressourcen teilen, gewinnen Sie mehr, als wenn Sie auf herkömmliche Weise leben würden.</a:t>
            </a:r>
          </a:p>
          <a:p>
            <a:endParaRPr lang="de-AT" dirty="0"/>
          </a:p>
          <a:p>
            <a:endParaRPr lang="de-AT" dirty="0"/>
          </a:p>
        </p:txBody>
      </p:sp>
      <p:sp>
        <p:nvSpPr>
          <p:cNvPr id="4" name="Foliennummernplatzhalter 3">
            <a:extLst>
              <a:ext uri="{FF2B5EF4-FFF2-40B4-BE49-F238E27FC236}">
                <a16:creationId xmlns:a16="http://schemas.microsoft.com/office/drawing/2014/main" id="{2CAB8784-2236-186E-56F1-3CFC09F4EF5C}"/>
              </a:ext>
            </a:extLst>
          </p:cNvPr>
          <p:cNvSpPr>
            <a:spLocks noGrp="1"/>
          </p:cNvSpPr>
          <p:nvPr>
            <p:ph type="sldNum" sz="quarter" idx="10"/>
          </p:nvPr>
        </p:nvSpPr>
        <p:spPr/>
        <p:txBody>
          <a:bodyPr/>
          <a:lstStyle/>
          <a:p>
            <a:fld id="{C00B0011-3687-40FE-9B22-DD87D792F441}" type="slidenum">
              <a:rPr lang="de-DE" smtClean="0"/>
              <a:t>4</a:t>
            </a:fld>
            <a:endParaRPr lang="de-DE"/>
          </a:p>
        </p:txBody>
      </p:sp>
      <p:sp>
        <p:nvSpPr>
          <p:cNvPr id="5" name="Fußzeilenplatzhalter 4">
            <a:extLst>
              <a:ext uri="{FF2B5EF4-FFF2-40B4-BE49-F238E27FC236}">
                <a16:creationId xmlns:a16="http://schemas.microsoft.com/office/drawing/2014/main" id="{07A34B49-FC7B-BE4B-9B56-DC6D01DC1CA5}"/>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725541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Wir haben dabei sehr viel Erfahrung sammeln können, die uns in Zukunft hilft, nicht nur den Aufbau von Gebäuden zu planen, sondern auch da bereits an einen Nachnutzung zu denken.</a:t>
            </a:r>
          </a:p>
        </p:txBody>
      </p:sp>
      <p:sp>
        <p:nvSpPr>
          <p:cNvPr id="4" name="Foliennummernplatzhalter 3"/>
          <p:cNvSpPr>
            <a:spLocks noGrp="1"/>
          </p:cNvSpPr>
          <p:nvPr>
            <p:ph type="sldNum" sz="quarter" idx="10"/>
          </p:nvPr>
        </p:nvSpPr>
        <p:spPr/>
        <p:txBody>
          <a:bodyPr/>
          <a:lstStyle/>
          <a:p>
            <a:fld id="{C00B0011-3687-40FE-9B22-DD87D792F441}" type="slidenum">
              <a:rPr lang="de-DE" smtClean="0"/>
              <a:t>42</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50565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Obwohl unser Werkstoff Holz schneller nachwächst als wir ihn ernten, müssen wir in Zukunft unsere Ressourcen schonen und wiederverwenden, wenn möglich sogar </a:t>
            </a:r>
            <a:r>
              <a:rPr lang="de-AT" dirty="0" err="1"/>
              <a:t>upcyclen</a:t>
            </a:r>
            <a:r>
              <a:rPr lang="de-AT" dirty="0"/>
              <a:t>.</a:t>
            </a:r>
          </a:p>
        </p:txBody>
      </p:sp>
      <p:sp>
        <p:nvSpPr>
          <p:cNvPr id="4" name="Foliennummernplatzhalter 3"/>
          <p:cNvSpPr>
            <a:spLocks noGrp="1"/>
          </p:cNvSpPr>
          <p:nvPr>
            <p:ph type="sldNum" sz="quarter" idx="10"/>
          </p:nvPr>
        </p:nvSpPr>
        <p:spPr/>
        <p:txBody>
          <a:bodyPr/>
          <a:lstStyle/>
          <a:p>
            <a:fld id="{C00B0011-3687-40FE-9B22-DD87D792F441}" type="slidenum">
              <a:rPr lang="de-DE" smtClean="0"/>
              <a:t>43</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586365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44</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252128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Mitten in Innsbruck ist die neue Zentrale der Tiroler Versicherung als erstes Hochhaus in Holzbauweise entstanden.</a:t>
            </a:r>
          </a:p>
          <a:p>
            <a:r>
              <a:rPr lang="de-AT" dirty="0"/>
              <a:t>Auf Grund der endlich zur Verfügung stehenden Grundstücke wird es in Zukunft auch für den Holzbau die Herausforderung sein, in die Höhe zu bauen.</a:t>
            </a:r>
          </a:p>
          <a:p>
            <a:endParaRPr lang="de-AT" dirty="0"/>
          </a:p>
        </p:txBody>
      </p:sp>
      <p:sp>
        <p:nvSpPr>
          <p:cNvPr id="4" name="Foliennummernplatzhalter 3"/>
          <p:cNvSpPr>
            <a:spLocks noGrp="1"/>
          </p:cNvSpPr>
          <p:nvPr>
            <p:ph type="sldNum" sz="quarter" idx="10"/>
          </p:nvPr>
        </p:nvSpPr>
        <p:spPr/>
        <p:txBody>
          <a:bodyPr/>
          <a:lstStyle/>
          <a:p>
            <a:fld id="{C00B0011-3687-40FE-9B22-DD87D792F441}" type="slidenum">
              <a:rPr lang="de-DE" smtClean="0"/>
              <a:t>46</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568998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Durch die Wahl der Baustoffe ist es gelungen,  Klimaaktiv Gold mit 1000 Punkten von 1000 möglichen Punkten </a:t>
            </a:r>
            <a:r>
              <a:rPr lang="de-AT"/>
              <a:t>zu erreichen.</a:t>
            </a:r>
            <a:endParaRPr lang="de-AT" dirty="0"/>
          </a:p>
          <a:p>
            <a:r>
              <a:rPr lang="de-AT" dirty="0"/>
              <a:t>Nicht zu vergessen ist natürlich dabei, dass neben dem konstruktiven Holzbau auch die wunderbaren Innenausbauten und Möbel zum Wohlbefinden der Nutzer beitragen. </a:t>
            </a:r>
          </a:p>
        </p:txBody>
      </p:sp>
      <p:sp>
        <p:nvSpPr>
          <p:cNvPr id="4" name="Foliennummernplatzhalter 3"/>
          <p:cNvSpPr>
            <a:spLocks noGrp="1"/>
          </p:cNvSpPr>
          <p:nvPr>
            <p:ph type="sldNum" sz="quarter" idx="10"/>
          </p:nvPr>
        </p:nvSpPr>
        <p:spPr/>
        <p:txBody>
          <a:bodyPr/>
          <a:lstStyle/>
          <a:p>
            <a:fld id="{C00B0011-3687-40FE-9B22-DD87D792F441}" type="slidenum">
              <a:rPr lang="de-DE" smtClean="0"/>
              <a:t>47</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805507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48</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030189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Das war ein kurzer Auszug aus einigen Projekten, von denen es in Tirol zum Glück bereits einige gibt.</a:t>
            </a:r>
          </a:p>
          <a:p>
            <a:r>
              <a:rPr lang="de-AT" baseline="0" dirty="0"/>
              <a:t>Eines jedoch haben alle diese Projekte gemeinsam, alle Bauherrn wollte ohne wenn und aber eine nachhaltige Bauweise in Holz, und wo ein Wille ist auch ein Weg.</a:t>
            </a:r>
          </a:p>
          <a:p>
            <a:endParaRPr lang="de-AT" baseline="0" dirty="0"/>
          </a:p>
        </p:txBody>
      </p:sp>
      <p:sp>
        <p:nvSpPr>
          <p:cNvPr id="4" name="Foliennummernplatzhalter 3"/>
          <p:cNvSpPr>
            <a:spLocks noGrp="1"/>
          </p:cNvSpPr>
          <p:nvPr>
            <p:ph type="sldNum" sz="quarter" idx="10"/>
          </p:nvPr>
        </p:nvSpPr>
        <p:spPr/>
        <p:txBody>
          <a:bodyPr/>
          <a:lstStyle/>
          <a:p>
            <a:fld id="{C00B0011-3687-40FE-9B22-DD87D792F441}" type="slidenum">
              <a:rPr lang="de-DE" smtClean="0"/>
              <a:t>49</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415394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5</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295378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6</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441739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CB1E9-6C43-C462-5222-88C00483D0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929F86-0C3E-2FF7-F865-853A4E9089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D7B38B-B967-DF39-36A6-8764005B6D45}"/>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0A94E868-EE87-6616-DFD5-A4F2633771A3}"/>
              </a:ext>
            </a:extLst>
          </p:cNvPr>
          <p:cNvSpPr>
            <a:spLocks noGrp="1"/>
          </p:cNvSpPr>
          <p:nvPr>
            <p:ph type="sldNum" sz="quarter" idx="10"/>
          </p:nvPr>
        </p:nvSpPr>
        <p:spPr/>
        <p:txBody>
          <a:bodyPr/>
          <a:lstStyle/>
          <a:p>
            <a:fld id="{C00B0011-3687-40FE-9B22-DD87D792F441}" type="slidenum">
              <a:rPr lang="de-DE" smtClean="0"/>
              <a:t>7</a:t>
            </a:fld>
            <a:endParaRPr lang="de-DE"/>
          </a:p>
        </p:txBody>
      </p:sp>
      <p:sp>
        <p:nvSpPr>
          <p:cNvPr id="5" name="Fußzeilenplatzhalter 4">
            <a:extLst>
              <a:ext uri="{FF2B5EF4-FFF2-40B4-BE49-F238E27FC236}">
                <a16:creationId xmlns:a16="http://schemas.microsoft.com/office/drawing/2014/main" id="{04FA96F6-0049-126D-9A63-B36AEA3A12BB}"/>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41886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Auch bei uns im Land gibt es immer öfter vorbildliche Projekte, die Einkauf und Dienstleistung mit mehrgeschossigem Wohnen verbinden.</a:t>
            </a:r>
          </a:p>
          <a:p>
            <a:endParaRPr lang="de-AT" dirty="0"/>
          </a:p>
        </p:txBody>
      </p:sp>
      <p:sp>
        <p:nvSpPr>
          <p:cNvPr id="4" name="Fußzeilenplatzhalter 3"/>
          <p:cNvSpPr>
            <a:spLocks noGrp="1"/>
          </p:cNvSpPr>
          <p:nvPr>
            <p:ph type="ftr" sz="quarter" idx="4"/>
          </p:nvPr>
        </p:nvSpPr>
        <p:spPr/>
        <p:txBody>
          <a:bodyPr/>
          <a:lstStyle/>
          <a:p>
            <a:endParaRPr lang="de-DE"/>
          </a:p>
        </p:txBody>
      </p:sp>
      <p:sp>
        <p:nvSpPr>
          <p:cNvPr id="5" name="Foliennummernplatzhalter 4"/>
          <p:cNvSpPr>
            <a:spLocks noGrp="1"/>
          </p:cNvSpPr>
          <p:nvPr>
            <p:ph type="sldNum" sz="quarter" idx="5"/>
          </p:nvPr>
        </p:nvSpPr>
        <p:spPr/>
        <p:txBody>
          <a:bodyPr/>
          <a:lstStyle/>
          <a:p>
            <a:fld id="{C00B0011-3687-40FE-9B22-DD87D792F441}" type="slidenum">
              <a:rPr lang="de-DE" smtClean="0"/>
              <a:t>8</a:t>
            </a:fld>
            <a:endParaRPr lang="de-DE"/>
          </a:p>
        </p:txBody>
      </p:sp>
    </p:spTree>
    <p:extLst>
      <p:ext uri="{BB962C8B-B14F-4D97-AF65-F5344CB8AC3E}">
        <p14:creationId xmlns:p14="http://schemas.microsoft.com/office/powerpoint/2010/main" val="130144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00B0011-3687-40FE-9B22-DD87D792F441}" type="slidenum">
              <a:rPr lang="de-DE" smtClean="0"/>
              <a:t>9</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8541130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13" name="Grafik 12">
            <a:extLst>
              <a:ext uri="{FF2B5EF4-FFF2-40B4-BE49-F238E27FC236}">
                <a16:creationId xmlns:a16="http://schemas.microsoft.com/office/drawing/2014/main" id="{5D65BE36-E04B-9B1B-C687-85E4952494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68329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3D6D013D-BC44-6B62-E509-085F3176DB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254307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BDE4F4EF-6914-25C9-A119-C2411C89C1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4080585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3A938A0C-1C2E-2157-A421-27B738A912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154431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6" name="Grafik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D6C9A4F1-CF67-107E-CE08-ECD9C28A54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77456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Title 1"/>
          <p:cNvSpPr>
            <a:spLocks noGrp="1"/>
          </p:cNvSpPr>
          <p:nvPr>
            <p:ph type="ctrTitle"/>
          </p:nvPr>
        </p:nvSpPr>
        <p:spPr>
          <a:xfrm>
            <a:off x="749384" y="4920764"/>
            <a:ext cx="8018860" cy="1809439"/>
          </a:xfrm>
        </p:spPr>
        <p:txBody>
          <a:bodyPr wrap="none" anchor="t">
            <a:normAutofit/>
          </a:bodyPr>
          <a:lstStyle>
            <a:lvl1pPr algn="l">
              <a:defRPr sz="8419" b="0" spc="-263">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de-DE" dirty="0"/>
              <a:t>Mastertitelformat bearbeiten</a:t>
            </a:r>
            <a:endParaRPr lang="en-US" dirty="0"/>
          </a:p>
        </p:txBody>
      </p:sp>
      <p:sp>
        <p:nvSpPr>
          <p:cNvPr id="8" name="Subtitle 2"/>
          <p:cNvSpPr>
            <a:spLocks noGrp="1"/>
          </p:cNvSpPr>
          <p:nvPr>
            <p:ph type="subTitle" idx="1"/>
          </p:nvPr>
        </p:nvSpPr>
        <p:spPr>
          <a:xfrm>
            <a:off x="749384" y="4071592"/>
            <a:ext cx="8018860" cy="831173"/>
          </a:xfrm>
        </p:spPr>
        <p:txBody>
          <a:bodyPr anchor="b">
            <a:normAutofit/>
          </a:bodyPr>
          <a:lstStyle>
            <a:lvl1pPr marL="0" indent="0" algn="l">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pic>
        <p:nvPicPr>
          <p:cNvPr id="6" name="Grafik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72F116F5-1F9D-41AC-F322-FF1FDD8F3E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521706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pic>
        <p:nvPicPr>
          <p:cNvPr id="5" name="Grafik 4"/>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3" name="Grafik 2">
            <a:extLst>
              <a:ext uri="{FF2B5EF4-FFF2-40B4-BE49-F238E27FC236}">
                <a16:creationId xmlns:a16="http://schemas.microsoft.com/office/drawing/2014/main" id="{6A7EF129-BB66-C54D-54C6-36EF9A90C8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24803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E1CB622B-3CE4-C7A4-8DCF-6C887771DC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249628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9A33E09D-15FC-90C9-EDEB-426B7DEA18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349774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11073A0B-95B5-2B65-F5B7-2D0E066EA7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303616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38E6C40E-3557-74D8-467E-1BC02C5807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143529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7890" y="4072365"/>
            <a:ext cx="8018860" cy="831173"/>
          </a:xfrm>
        </p:spPr>
        <p:txBody>
          <a:bodyPr anchor="b">
            <a:normAutofit/>
          </a:bodyPr>
          <a:lstStyle>
            <a:lvl1pPr marL="0" indent="0" algn="r">
              <a:buNone/>
              <a:defRPr sz="2806"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DE"/>
              <a:t>Master-Untertitelformat bearbeiten</a:t>
            </a:r>
            <a:endParaRPr lang="en-US" dirty="0"/>
          </a:p>
        </p:txBody>
      </p:sp>
      <p:sp>
        <p:nvSpPr>
          <p:cNvPr id="5" name="Titel 4"/>
          <p:cNvSpPr>
            <a:spLocks noGrp="1"/>
          </p:cNvSpPr>
          <p:nvPr>
            <p:ph type="title"/>
          </p:nvPr>
        </p:nvSpPr>
        <p:spPr>
          <a:xfrm>
            <a:off x="5565226" y="402483"/>
            <a:ext cx="4391525" cy="1461188"/>
          </a:xfrm>
        </p:spPr>
        <p:txBody>
          <a:bodyPr>
            <a:normAutofit/>
          </a:bodyPr>
          <a:lstStyle>
            <a:lvl1pPr>
              <a:defRPr sz="2806"/>
            </a:lvl1pPr>
          </a:lstStyle>
          <a:p>
            <a:r>
              <a:rPr lang="de-DE" dirty="0"/>
              <a:t>Titelmasterformat durch Klicken bearbeiten</a:t>
            </a:r>
            <a:endParaRPr lang="de-AT" dirty="0"/>
          </a:p>
        </p:txBody>
      </p:sp>
      <p:pic>
        <p:nvPicPr>
          <p:cNvPr id="4" name="Grafik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tretch>
            <a:fillRect/>
          </a:stretch>
        </p:blipFill>
        <p:spPr>
          <a:xfrm>
            <a:off x="0" y="-1"/>
            <a:ext cx="4674241" cy="8314257"/>
          </a:xfrm>
          <a:prstGeom prst="rect">
            <a:avLst/>
          </a:prstGeom>
        </p:spPr>
      </p:pic>
      <p:pic>
        <p:nvPicPr>
          <p:cNvPr id="2" name="Grafik 1">
            <a:extLst>
              <a:ext uri="{FF2B5EF4-FFF2-40B4-BE49-F238E27FC236}">
                <a16:creationId xmlns:a16="http://schemas.microsoft.com/office/drawing/2014/main" id="{E9669F4D-1911-50B5-D734-8393B5393C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6134" y="-108291"/>
            <a:ext cx="1840478" cy="1898448"/>
          </a:xfrm>
          <a:prstGeom prst="rect">
            <a:avLst/>
          </a:prstGeom>
        </p:spPr>
      </p:pic>
    </p:spTree>
    <p:extLst>
      <p:ext uri="{BB962C8B-B14F-4D97-AF65-F5344CB8AC3E}">
        <p14:creationId xmlns:p14="http://schemas.microsoft.com/office/powerpoint/2010/main" val="227814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3"/>
            <a:ext cx="9221689" cy="146118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982188" y="2012414"/>
            <a:ext cx="8974563" cy="479654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347161703"/>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53" r:id="rId6"/>
    <p:sldLayoutId id="2147483859" r:id="rId7"/>
    <p:sldLayoutId id="2147483865" r:id="rId8"/>
    <p:sldLayoutId id="2147483871" r:id="rId9"/>
    <p:sldLayoutId id="2147483878" r:id="rId10"/>
    <p:sldLayoutId id="2147483885" r:id="rId11"/>
    <p:sldLayoutId id="2147483891" r:id="rId12"/>
  </p:sldLayoutIdLst>
  <p:hf sldNum="0" hdr="0" ftr="0" dt="0"/>
  <p:txStyles>
    <p:titleStyle>
      <a:lvl1pPr algn="l" defTabSz="801929" rtl="0" eaLnBrk="1" latinLnBrk="0" hangingPunct="1">
        <a:lnSpc>
          <a:spcPct val="90000"/>
        </a:lnSpc>
        <a:spcBef>
          <a:spcPct val="0"/>
        </a:spcBef>
        <a:buNone/>
        <a:defRPr sz="4736"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web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3.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png"/><Relationship Id="rId4" Type="http://schemas.openxmlformats.org/officeDocument/2006/relationships/image" Target="../media/image85.jpe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96.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5.png"/><Relationship Id="rId5" Type="http://schemas.openxmlformats.org/officeDocument/2006/relationships/image" Target="../media/image9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6.png"/><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9.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1.jpeg"/><Relationship Id="rId7" Type="http://schemas.openxmlformats.org/officeDocument/2006/relationships/image" Target="../media/image4.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png"/><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5.sv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5.jpeg"/><Relationship Id="rId7" Type="http://schemas.openxmlformats.org/officeDocument/2006/relationships/image" Target="../media/image125.sv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37.jpe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1.jpeg"/><Relationship Id="rId7" Type="http://schemas.openxmlformats.org/officeDocument/2006/relationships/image" Target="../media/image4.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39.png"/><Relationship Id="rId4" Type="http://schemas.openxmlformats.org/officeDocument/2006/relationships/image" Target="../media/image138.jpeg"/></Relationships>
</file>

<file path=ppt/slides/_rels/slide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9.png"/><Relationship Id="rId4" Type="http://schemas.openxmlformats.org/officeDocument/2006/relationships/image" Target="../media/image141.jpeg"/></Relationships>
</file>

<file path=ppt/slides/_rels/slide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9.png"/><Relationship Id="rId4" Type="http://schemas.openxmlformats.org/officeDocument/2006/relationships/image" Target="../media/image14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F94179-8CCF-56E9-ABCE-CD07B2A56D9A}"/>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sp>
        <p:nvSpPr>
          <p:cNvPr id="16" name="Titel 1">
            <a:extLst>
              <a:ext uri="{FF2B5EF4-FFF2-40B4-BE49-F238E27FC236}">
                <a16:creationId xmlns:a16="http://schemas.microsoft.com/office/drawing/2014/main" id="{DEA17441-1634-9047-8513-D356FD4148AC}"/>
              </a:ext>
            </a:extLst>
          </p:cNvPr>
          <p:cNvSpPr txBox="1">
            <a:spLocks/>
          </p:cNvSpPr>
          <p:nvPr/>
        </p:nvSpPr>
        <p:spPr>
          <a:xfrm>
            <a:off x="7660994" y="6691826"/>
            <a:ext cx="2325844" cy="491782"/>
          </a:xfrm>
          <a:prstGeom prst="rect">
            <a:avLst/>
          </a:prstGeom>
        </p:spPr>
        <p:txBody>
          <a:bodyPr/>
          <a:lstStyle>
            <a:lvl1pPr algn="l" defTabSz="801929" rtl="0" eaLnBrk="1" latinLnBrk="0" hangingPunct="1">
              <a:lnSpc>
                <a:spcPct val="90000"/>
              </a:lnSpc>
              <a:spcBef>
                <a:spcPct val="0"/>
              </a:spcBef>
              <a:buNone/>
              <a:defRPr sz="4736"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AT" sz="1800" dirty="0">
                <a:solidFill>
                  <a:schemeClr val="tx2"/>
                </a:solidFill>
                <a:latin typeface="Arial" panose="020B0604020202020204" pitchFamily="34" charset="0"/>
                <a:ea typeface="+mn-ea"/>
                <a:cs typeface="Arial" panose="020B0604020202020204" pitchFamily="34" charset="0"/>
              </a:rPr>
              <a:t>Manfred Saurer</a:t>
            </a:r>
          </a:p>
        </p:txBody>
      </p:sp>
      <p:pic>
        <p:nvPicPr>
          <p:cNvPr id="19" name="Grafik 18">
            <a:extLst>
              <a:ext uri="{FF2B5EF4-FFF2-40B4-BE49-F238E27FC236}">
                <a16:creationId xmlns:a16="http://schemas.microsoft.com/office/drawing/2014/main" id="{3AA59348-1F1E-2597-4B49-C3C315361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solidFill>
                <a:schemeClr val="bg1"/>
              </a:solidFill>
              <a:latin typeface="Arial" panose="020B0604020202020204" pitchFamily="34" charset="0"/>
              <a:cs typeface="Arial" panose="020B0604020202020204" pitchFamily="34" charset="0"/>
            </a:endParaRPr>
          </a:p>
          <a:p>
            <a:pPr algn="ctr"/>
            <a:endParaRPr lang="de-AT" sz="3200" dirty="0">
              <a:solidFill>
                <a:schemeClr val="bg1"/>
              </a:solidFill>
              <a:latin typeface="Arial" panose="020B0604020202020204" pitchFamily="34" charset="0"/>
              <a:cs typeface="Arial" panose="020B0604020202020204" pitchFamily="34" charset="0"/>
            </a:endParaRPr>
          </a:p>
          <a:p>
            <a:pPr algn="ctr"/>
            <a:r>
              <a:rPr lang="de-AT" sz="3200" dirty="0">
                <a:solidFill>
                  <a:schemeClr val="bg1"/>
                </a:solidFill>
                <a:latin typeface="Arial" panose="020B0604020202020204" pitchFamily="34" charset="0"/>
                <a:cs typeface="Arial" panose="020B0604020202020204" pitchFamily="34" charset="0"/>
              </a:rPr>
              <a:t>Wohin geht die Reise? Zukunftstrends Holzbau!</a:t>
            </a: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794" y="2777971"/>
            <a:ext cx="5869589" cy="1056691"/>
          </a:xfrm>
          <a:prstGeom prst="rect">
            <a:avLst/>
          </a:prstGeom>
        </p:spPr>
      </p:pic>
    </p:spTree>
    <p:extLst>
      <p:ext uri="{BB962C8B-B14F-4D97-AF65-F5344CB8AC3E}">
        <p14:creationId xmlns:p14="http://schemas.microsoft.com/office/powerpoint/2010/main" val="1282757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F07E4-1A8D-A5DB-7BE9-7A92E6A74FE7}"/>
              </a:ext>
            </a:extLst>
          </p:cNvPr>
          <p:cNvSpPr>
            <a:spLocks noGrp="1"/>
          </p:cNvSpPr>
          <p:nvPr>
            <p:ph type="title" idx="4294967295"/>
          </p:nvPr>
        </p:nvSpPr>
        <p:spPr>
          <a:xfrm>
            <a:off x="3459832" y="632556"/>
            <a:ext cx="6657975" cy="774700"/>
          </a:xfrm>
        </p:spPr>
        <p:txBody>
          <a:bodyPr>
            <a:noAutofit/>
          </a:bodyPr>
          <a:lstStyle/>
          <a:p>
            <a:r>
              <a:rPr lang="de-DE" sz="4000" dirty="0">
                <a:solidFill>
                  <a:srgbClr val="FF0000"/>
                </a:solidFill>
              </a:rPr>
              <a:t>Aufstockungen</a:t>
            </a:r>
            <a:r>
              <a:rPr lang="de-DE" sz="4000" dirty="0"/>
              <a:t> </a:t>
            </a:r>
            <a:r>
              <a:rPr lang="de-DE" sz="4000" dirty="0">
                <a:solidFill>
                  <a:schemeClr val="tx2">
                    <a:lumMod val="90000"/>
                  </a:schemeClr>
                </a:solidFill>
              </a:rPr>
              <a:t>&amp; Zubauten</a:t>
            </a:r>
          </a:p>
        </p:txBody>
      </p:sp>
      <p:pic>
        <p:nvPicPr>
          <p:cNvPr id="10" name="Picture 2" descr="M:\Fotos\Hausbau\Hosp Dagmar 2011-0347\001.jpg">
            <a:extLst>
              <a:ext uri="{FF2B5EF4-FFF2-40B4-BE49-F238E27FC236}">
                <a16:creationId xmlns:a16="http://schemas.microsoft.com/office/drawing/2014/main" id="{A78C6954-1121-C6E9-C26E-2CA438DE6F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3332" y="2423872"/>
            <a:ext cx="5884475" cy="3922695"/>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981" y="2405249"/>
            <a:ext cx="3682857" cy="2749175"/>
          </a:xfrm>
          <a:prstGeom prst="rect">
            <a:avLst/>
          </a:prstGeom>
          <a:ln w="19050">
            <a:solidFill>
              <a:srgbClr val="000000"/>
            </a:solidFill>
          </a:ln>
        </p:spPr>
      </p:pic>
      <p:sp>
        <p:nvSpPr>
          <p:cNvPr id="5" name="Rechteck 4"/>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304356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F94179-8CCF-56E9-ABCE-CD07B2A56D9A}"/>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19" name="Grafik 18">
            <a:extLst>
              <a:ext uri="{FF2B5EF4-FFF2-40B4-BE49-F238E27FC236}">
                <a16:creationId xmlns:a16="http://schemas.microsoft.com/office/drawing/2014/main" id="{3AA59348-1F1E-2597-4B49-C3C315361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Sportstätten</a:t>
            </a: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0148" y="4576937"/>
            <a:ext cx="3125384" cy="562657"/>
          </a:xfrm>
          <a:prstGeom prst="rect">
            <a:avLst/>
          </a:prstGeom>
        </p:spPr>
      </p:pic>
    </p:spTree>
    <p:extLst>
      <p:ext uri="{BB962C8B-B14F-4D97-AF65-F5344CB8AC3E}">
        <p14:creationId xmlns:p14="http://schemas.microsoft.com/office/powerpoint/2010/main" val="221374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40374D13-96DF-6A0C-5FCD-E178836CD377}"/>
              </a:ext>
            </a:extLst>
          </p:cNvPr>
          <p:cNvSpPr txBox="1">
            <a:spLocks/>
          </p:cNvSpPr>
          <p:nvPr/>
        </p:nvSpPr>
        <p:spPr>
          <a:xfrm>
            <a:off x="3867994" y="657802"/>
            <a:ext cx="6155746" cy="1162457"/>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2806" dirty="0">
                <a:solidFill>
                  <a:srgbClr val="FF0000"/>
                </a:solidFill>
                <a:latin typeface="Arial" panose="020B0604020202020204" pitchFamily="34" charset="0"/>
                <a:cs typeface="Arial" panose="020B0604020202020204" pitchFamily="34" charset="0"/>
              </a:rPr>
              <a:t>Kuppel</a:t>
            </a:r>
            <a:r>
              <a:rPr lang="de-DE" sz="2806" dirty="0">
                <a:latin typeface="Arial" panose="020B0604020202020204" pitchFamily="34" charset="0"/>
                <a:cs typeface="Arial" panose="020B0604020202020204" pitchFamily="34" charset="0"/>
              </a:rPr>
              <a:t> Sportzentrum Telfs 1998</a:t>
            </a:r>
          </a:p>
        </p:txBody>
      </p:sp>
      <p:pic>
        <p:nvPicPr>
          <p:cNvPr id="9" name="Picture 2" descr="5-89">
            <a:extLst>
              <a:ext uri="{FF2B5EF4-FFF2-40B4-BE49-F238E27FC236}">
                <a16:creationId xmlns:a16="http://schemas.microsoft.com/office/drawing/2014/main" id="{EAD39450-C5D6-F337-CB08-6355B14DC60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36"/>
          <a:stretch/>
        </p:blipFill>
        <p:spPr bwMode="auto">
          <a:xfrm>
            <a:off x="3216700" y="1820259"/>
            <a:ext cx="6359453" cy="4451691"/>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A8EDF63C-9B9E-71FA-0549-63A68AC03356}"/>
              </a:ext>
            </a:extLst>
          </p:cNvPr>
          <p:cNvSpPr txBox="1">
            <a:spLocks/>
          </p:cNvSpPr>
          <p:nvPr/>
        </p:nvSpPr>
        <p:spPr>
          <a:xfrm>
            <a:off x="7550678" y="2012619"/>
            <a:ext cx="1794697" cy="374024"/>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1228" dirty="0">
                <a:latin typeface="Arial" panose="020B0604020202020204" pitchFamily="34" charset="0"/>
                <a:cs typeface="Arial" panose="020B0604020202020204" pitchFamily="34" charset="0"/>
              </a:rPr>
              <a:t>Spannweite 56 x 76 m</a:t>
            </a:r>
          </a:p>
        </p:txBody>
      </p:sp>
      <p:pic>
        <p:nvPicPr>
          <p:cNvPr id="4" name="Grafik 3">
            <a:extLst>
              <a:ext uri="{FF2B5EF4-FFF2-40B4-BE49-F238E27FC236}">
                <a16:creationId xmlns:a16="http://schemas.microsoft.com/office/drawing/2014/main" id="{98FAC7BD-0896-CC00-7A3A-A29544EDF6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50924" y="4029841"/>
            <a:ext cx="1567267" cy="291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el 1">
            <a:extLst>
              <a:ext uri="{FF2B5EF4-FFF2-40B4-BE49-F238E27FC236}">
                <a16:creationId xmlns:a16="http://schemas.microsoft.com/office/drawing/2014/main" id="{3AE87FBA-30AF-3533-4A5E-35BBEA0014A9}"/>
              </a:ext>
            </a:extLst>
          </p:cNvPr>
          <p:cNvSpPr txBox="1">
            <a:spLocks/>
          </p:cNvSpPr>
          <p:nvPr/>
        </p:nvSpPr>
        <p:spPr>
          <a:xfrm>
            <a:off x="1704352" y="4382719"/>
            <a:ext cx="1438376" cy="374024"/>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1228" dirty="0">
                <a:latin typeface="Arial" panose="020B0604020202020204" pitchFamily="34" charset="0"/>
                <a:cs typeface="Arial" panose="020B0604020202020204" pitchFamily="34" charset="0"/>
              </a:rPr>
              <a:t>Knotenverbindung</a:t>
            </a:r>
          </a:p>
        </p:txBody>
      </p:sp>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646859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pic>
        <p:nvPicPr>
          <p:cNvPr id="6" name="Inhaltsplatzhalt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84444" y="666175"/>
            <a:ext cx="4350079" cy="2839948"/>
          </a:xfrm>
        </p:spPr>
      </p:pic>
      <p:sp>
        <p:nvSpPr>
          <p:cNvPr id="4" name="Rechteck 3"/>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062" y="666175"/>
            <a:ext cx="4227154" cy="2839948"/>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062" y="3809950"/>
            <a:ext cx="4227154" cy="2093468"/>
          </a:xfrm>
          <a:prstGeom prst="rect">
            <a:avLst/>
          </a:prstGeom>
        </p:spPr>
      </p:pic>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84443" y="3809950"/>
            <a:ext cx="4350079" cy="2711965"/>
          </a:xfrm>
          <a:prstGeom prst="rect">
            <a:avLst/>
          </a:prstGeom>
        </p:spPr>
      </p:pic>
    </p:spTree>
    <p:extLst>
      <p:ext uri="{BB962C8B-B14F-4D97-AF65-F5344CB8AC3E}">
        <p14:creationId xmlns:p14="http://schemas.microsoft.com/office/powerpoint/2010/main" val="101529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0374D13-96DF-6A0C-5FCD-E178836CD377}"/>
              </a:ext>
            </a:extLst>
          </p:cNvPr>
          <p:cNvSpPr txBox="1">
            <a:spLocks/>
          </p:cNvSpPr>
          <p:nvPr/>
        </p:nvSpPr>
        <p:spPr>
          <a:xfrm>
            <a:off x="4366011" y="411802"/>
            <a:ext cx="5537885" cy="1162457"/>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4000" dirty="0" err="1">
                <a:solidFill>
                  <a:srgbClr val="FF0000"/>
                </a:solidFill>
                <a:latin typeface="Arial" panose="020B0604020202020204" pitchFamily="34" charset="0"/>
                <a:cs typeface="Arial" panose="020B0604020202020204" pitchFamily="34" charset="0"/>
              </a:rPr>
              <a:t>JacPoint</a:t>
            </a:r>
            <a:r>
              <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rPr>
              <a:t> </a:t>
            </a:r>
            <a:r>
              <a:rPr lang="de-DE" sz="4000" dirty="0" err="1">
                <a:solidFill>
                  <a:schemeClr val="tx2">
                    <a:lumMod val="90000"/>
                  </a:schemeClr>
                </a:solidFill>
                <a:latin typeface="Arial" panose="020B0604020202020204" pitchFamily="34" charset="0"/>
                <a:cs typeface="Arial" panose="020B0604020202020204" pitchFamily="34" charset="0"/>
              </a:rPr>
              <a:t>Quarterhorse</a:t>
            </a:r>
            <a:endParaRPr lang="de-DE" sz="4000" dirty="0">
              <a:solidFill>
                <a:schemeClr val="tx2">
                  <a:lumMod val="90000"/>
                </a:schemeClr>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3083" y="1406194"/>
            <a:ext cx="8089671" cy="5393115"/>
          </a:xfrm>
          <a:prstGeom prst="rect">
            <a:avLst/>
          </a:prstGeom>
          <a:ln w="19050">
            <a:solidFill>
              <a:srgbClr val="000000"/>
            </a:solidFill>
          </a:ln>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105" y="468447"/>
            <a:ext cx="4067120" cy="2355228"/>
          </a:xfrm>
          <a:prstGeom prst="ellipse">
            <a:avLst/>
          </a:prstGeom>
          <a:ln>
            <a:noFill/>
          </a:ln>
          <a:effectLst>
            <a:softEdge rad="112500"/>
          </a:effectLst>
        </p:spPr>
      </p:pic>
      <p:pic>
        <p:nvPicPr>
          <p:cNvPr id="8" name="Grafik 7">
            <a:extLst>
              <a:ext uri="{FF2B5EF4-FFF2-40B4-BE49-F238E27FC236}">
                <a16:creationId xmlns:a16="http://schemas.microsoft.com/office/drawing/2014/main" id="{79C98FDC-34E0-F378-18C9-E30D037D5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3301" y="5609165"/>
            <a:ext cx="2717756" cy="580304"/>
          </a:xfrm>
          <a:prstGeom prst="rect">
            <a:avLst/>
          </a:prstGeom>
        </p:spPr>
      </p:pic>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8785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F94179-8CCF-56E9-ABCE-CD07B2A56D9A}"/>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19" name="Grafik 18">
            <a:extLst>
              <a:ext uri="{FF2B5EF4-FFF2-40B4-BE49-F238E27FC236}">
                <a16:creationId xmlns:a16="http://schemas.microsoft.com/office/drawing/2014/main" id="{3AA59348-1F1E-2597-4B49-C3C315361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Tourismus</a:t>
            </a: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0148" y="4576937"/>
            <a:ext cx="3125384" cy="562657"/>
          </a:xfrm>
          <a:prstGeom prst="rect">
            <a:avLst/>
          </a:prstGeom>
        </p:spPr>
      </p:pic>
    </p:spTree>
    <p:extLst>
      <p:ext uri="{BB962C8B-B14F-4D97-AF65-F5344CB8AC3E}">
        <p14:creationId xmlns:p14="http://schemas.microsoft.com/office/powerpoint/2010/main" val="184781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D8526DC-B93E-B104-26AF-DD04AAE6F1D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826549" y="1418661"/>
            <a:ext cx="4629996" cy="3086664"/>
          </a:xfrm>
          <a:ln w="19050">
            <a:solidFill>
              <a:srgbClr val="000000"/>
            </a:solidFill>
          </a:ln>
        </p:spPr>
      </p:pic>
      <p:pic>
        <p:nvPicPr>
          <p:cNvPr id="7" name="Grafik 6">
            <a:extLst>
              <a:ext uri="{FF2B5EF4-FFF2-40B4-BE49-F238E27FC236}">
                <a16:creationId xmlns:a16="http://schemas.microsoft.com/office/drawing/2014/main" id="{BF407C9E-6A29-8883-015F-6A45388B86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285" y="1418661"/>
            <a:ext cx="5500534" cy="3086664"/>
          </a:xfrm>
          <a:prstGeom prst="rect">
            <a:avLst/>
          </a:prstGeom>
          <a:ln w="19050">
            <a:solidFill>
              <a:srgbClr val="000000"/>
            </a:solidFill>
          </a:ln>
        </p:spPr>
      </p:pic>
      <p:sp>
        <p:nvSpPr>
          <p:cNvPr id="4" name="Titel 1">
            <a:extLst>
              <a:ext uri="{FF2B5EF4-FFF2-40B4-BE49-F238E27FC236}">
                <a16:creationId xmlns:a16="http://schemas.microsoft.com/office/drawing/2014/main" id="{EA9EC22D-DBD7-6BAC-11BF-F04FE2E15B58}"/>
              </a:ext>
            </a:extLst>
          </p:cNvPr>
          <p:cNvSpPr txBox="1">
            <a:spLocks/>
          </p:cNvSpPr>
          <p:nvPr/>
        </p:nvSpPr>
        <p:spPr>
          <a:xfrm>
            <a:off x="5332948" y="587710"/>
            <a:ext cx="4779395" cy="684225"/>
          </a:xfrm>
          <a:prstGeom prst="rect">
            <a:avLst/>
          </a:prstGeom>
        </p:spPr>
        <p:txBody>
          <a:bodyPr vert="horz" lIns="80189" tIns="40094" rIns="80189" bIns="40094"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4000" dirty="0">
                <a:solidFill>
                  <a:srgbClr val="FF0000"/>
                </a:solidFill>
              </a:rPr>
              <a:t>Gasthaus</a:t>
            </a:r>
            <a:r>
              <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rPr>
              <a:t> </a:t>
            </a:r>
            <a:r>
              <a:rPr lang="de-DE" sz="4000" dirty="0" err="1">
                <a:solidFill>
                  <a:schemeClr val="tx2">
                    <a:lumMod val="90000"/>
                  </a:schemeClr>
                </a:solidFill>
              </a:rPr>
              <a:t>Vilsalpsee</a:t>
            </a:r>
            <a:endParaRPr lang="de-DE" sz="4000" dirty="0">
              <a:solidFill>
                <a:schemeClr val="tx2">
                  <a:lumMod val="90000"/>
                </a:schemeClr>
              </a:solidFill>
            </a:endParaRPr>
          </a:p>
        </p:txBody>
      </p:sp>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4360" y="4589563"/>
            <a:ext cx="2255239" cy="2621854"/>
          </a:xfrm>
          <a:prstGeom prst="rect">
            <a:avLst/>
          </a:prstGeom>
          <a:ln w="19050">
            <a:solidFill>
              <a:srgbClr val="000000"/>
            </a:solidFill>
          </a:ln>
        </p:spPr>
      </p:pic>
      <p:pic>
        <p:nvPicPr>
          <p:cNvPr id="6" name="Grafik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4260" y="4589284"/>
            <a:ext cx="4459289" cy="2646047"/>
          </a:xfrm>
          <a:prstGeom prst="rect">
            <a:avLst/>
          </a:prstGeom>
          <a:ln w="19050">
            <a:solidFill>
              <a:srgbClr val="000000"/>
            </a:solidFill>
          </a:ln>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854484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5571A8A-8877-9EBE-4C34-E729A86C1C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458" y="1425412"/>
            <a:ext cx="9926757" cy="5347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a:extLst>
              <a:ext uri="{FF2B5EF4-FFF2-40B4-BE49-F238E27FC236}">
                <a16:creationId xmlns:a16="http://schemas.microsoft.com/office/drawing/2014/main" id="{FFED720C-EA52-FE04-333A-3CA857A012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2583" y="152400"/>
            <a:ext cx="2025250" cy="1135380"/>
          </a:xfrm>
          <a:prstGeom prst="rect">
            <a:avLst/>
          </a:prstGeom>
        </p:spPr>
      </p:pic>
      <p:sp>
        <p:nvSpPr>
          <p:cNvPr id="5" name="Rechteck 4"/>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4284975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5F56EA05-8248-420C-3651-9CD2B940A7D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83596" y="4018327"/>
            <a:ext cx="5609345" cy="2197916"/>
          </a:xfrm>
          <a:prstGeom prst="rect">
            <a:avLst/>
          </a:prstGeom>
          <a:ln>
            <a:noFill/>
          </a:ln>
          <a:effectLst>
            <a:outerShdw blurRad="292100" dist="139700" dir="2700000" algn="tl" rotWithShape="0">
              <a:srgbClr val="333333">
                <a:alpha val="65000"/>
              </a:srgbClr>
            </a:outerShdw>
          </a:effectLst>
        </p:spPr>
      </p:pic>
      <p:pic>
        <p:nvPicPr>
          <p:cNvPr id="10" name="Inhaltsplatzhalter 3">
            <a:extLst>
              <a:ext uri="{FF2B5EF4-FFF2-40B4-BE49-F238E27FC236}">
                <a16:creationId xmlns:a16="http://schemas.microsoft.com/office/drawing/2014/main" id="{890BE8EF-99E1-35D2-4B82-9F0E18B961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3595" y="876982"/>
            <a:ext cx="5599837" cy="3063233"/>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657C2C14-F9F1-5BDE-F7F4-644118C0AE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47212" y="381681"/>
            <a:ext cx="1488220" cy="832123"/>
          </a:xfrm>
          <a:prstGeom prst="rect">
            <a:avLst/>
          </a:prstGeom>
        </p:spPr>
      </p:pic>
      <p:sp>
        <p:nvSpPr>
          <p:cNvPr id="6" name="Rechteck 5"/>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65707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EA7B76A-FEC9-1887-7FA3-A82350A978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6814" y="283220"/>
            <a:ext cx="6271326" cy="4040526"/>
          </a:xfrm>
          <a:prstGeom prst="rect">
            <a:avLst/>
          </a:prstGeom>
        </p:spPr>
      </p:pic>
      <p:pic>
        <p:nvPicPr>
          <p:cNvPr id="8" name="Grafik 7">
            <a:extLst>
              <a:ext uri="{FF2B5EF4-FFF2-40B4-BE49-F238E27FC236}">
                <a16:creationId xmlns:a16="http://schemas.microsoft.com/office/drawing/2014/main" id="{9DC1CD5A-CE72-7FBA-FA54-231DD2B2E5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54076" y="472723"/>
            <a:ext cx="1828842" cy="603518"/>
          </a:xfrm>
          <a:prstGeom prst="rect">
            <a:avLst/>
          </a:prstGeom>
        </p:spPr>
      </p:pic>
      <p:pic>
        <p:nvPicPr>
          <p:cNvPr id="11" name="Grafik 10">
            <a:extLst>
              <a:ext uri="{FF2B5EF4-FFF2-40B4-BE49-F238E27FC236}">
                <a16:creationId xmlns:a16="http://schemas.microsoft.com/office/drawing/2014/main" id="{1875F7B8-85E4-6C1C-3EB7-52BF7289DB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381" y="4419107"/>
            <a:ext cx="4308127" cy="2857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fik 11">
            <a:extLst>
              <a:ext uri="{FF2B5EF4-FFF2-40B4-BE49-F238E27FC236}">
                <a16:creationId xmlns:a16="http://schemas.microsoft.com/office/drawing/2014/main" id="{8A6BDFC0-36BA-5D9B-8B33-40851C850F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69182" y="283220"/>
            <a:ext cx="6271326" cy="4040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Grafik 12">
            <a:extLst>
              <a:ext uri="{FF2B5EF4-FFF2-40B4-BE49-F238E27FC236}">
                <a16:creationId xmlns:a16="http://schemas.microsoft.com/office/drawing/2014/main" id="{63AAB9EC-C170-640C-36DC-2108858EC5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381" y="2079948"/>
            <a:ext cx="2991730" cy="2243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Grafik 13">
            <a:extLst>
              <a:ext uri="{FF2B5EF4-FFF2-40B4-BE49-F238E27FC236}">
                <a16:creationId xmlns:a16="http://schemas.microsoft.com/office/drawing/2014/main" id="{EBCCA491-C2E1-F2B7-2B86-33B4ECDA78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01621" y="447591"/>
            <a:ext cx="1905000" cy="628650"/>
          </a:xfrm>
          <a:prstGeom prst="rect">
            <a:avLst/>
          </a:prstGeom>
        </p:spPr>
      </p:pic>
      <p:pic>
        <p:nvPicPr>
          <p:cNvPr id="6" name="Grafik 5">
            <a:extLst>
              <a:ext uri="{FF2B5EF4-FFF2-40B4-BE49-F238E27FC236}">
                <a16:creationId xmlns:a16="http://schemas.microsoft.com/office/drawing/2014/main" id="{0C8EF3A6-462D-B4D6-4B19-B4732AAD28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8560" y="4607496"/>
            <a:ext cx="5991872" cy="2952179"/>
          </a:xfrm>
          <a:prstGeom prst="rect">
            <a:avLst/>
          </a:prstGeom>
        </p:spPr>
      </p:pic>
      <p:sp>
        <p:nvSpPr>
          <p:cNvPr id="9" name="Rechteck 8"/>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57674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CAE2-05C4-1259-6CFF-410DDC44226B}"/>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15E95CD4-82C8-024A-2E97-30442107C87E}"/>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6" name="Picture 2">
            <a:extLst>
              <a:ext uri="{FF2B5EF4-FFF2-40B4-BE49-F238E27FC236}">
                <a16:creationId xmlns:a16="http://schemas.microsoft.com/office/drawing/2014/main" id="{EBC51DC9-2F44-AF2C-F88A-F63F30EE2E3C}"/>
              </a:ext>
            </a:extLst>
          </p:cNvPr>
          <p:cNvPicPr>
            <a:picLocks noGrp="1" noChangeAspect="1" noChangeArrowheads="1"/>
          </p:cNvPicPr>
          <p:nvPr/>
        </p:nvPicPr>
        <p:blipFill>
          <a:blip r:embed="rId3" cstate="print"/>
          <a:srcRect/>
          <a:stretch>
            <a:fillRect/>
          </a:stretch>
        </p:blipFill>
        <p:spPr bwMode="auto">
          <a:xfrm>
            <a:off x="0" y="-139700"/>
            <a:ext cx="10823713" cy="7937500"/>
          </a:xfrm>
          <a:prstGeom prst="rect">
            <a:avLst/>
          </a:prstGeom>
          <a:noFill/>
          <a:ln w="9525">
            <a:noFill/>
            <a:miter lim="800000"/>
            <a:headEnd/>
            <a:tailEnd/>
          </a:ln>
          <a:effectLst/>
        </p:spPr>
      </p:pic>
      <p:pic>
        <p:nvPicPr>
          <p:cNvPr id="19" name="Grafik 18">
            <a:extLst>
              <a:ext uri="{FF2B5EF4-FFF2-40B4-BE49-F238E27FC236}">
                <a16:creationId xmlns:a16="http://schemas.microsoft.com/office/drawing/2014/main" id="{EE44FF11-EE00-801A-9B41-A4DEC2D3A0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5818" y="6091418"/>
            <a:ext cx="899440" cy="1165980"/>
          </a:xfrm>
          <a:prstGeom prst="rect">
            <a:avLst/>
          </a:prstGeom>
        </p:spPr>
      </p:pic>
      <p:sp>
        <p:nvSpPr>
          <p:cNvPr id="7" name="Rechteck 6">
            <a:extLst>
              <a:ext uri="{FF2B5EF4-FFF2-40B4-BE49-F238E27FC236}">
                <a16:creationId xmlns:a16="http://schemas.microsoft.com/office/drawing/2014/main" id="{091156BF-BCCF-A307-8181-7F883ED8DB10}"/>
              </a:ext>
            </a:extLst>
          </p:cNvPr>
          <p:cNvSpPr/>
          <p:nvPr/>
        </p:nvSpPr>
        <p:spPr>
          <a:xfrm>
            <a:off x="-9959" y="6918282"/>
            <a:ext cx="3521898" cy="715975"/>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600" dirty="0">
              <a:solidFill>
                <a:schemeClr val="bg1"/>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8834B5EE-A3F3-BB79-50E8-44C9C48B35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298" y="7009355"/>
            <a:ext cx="3125384" cy="562657"/>
          </a:xfrm>
          <a:prstGeom prst="rect">
            <a:avLst/>
          </a:prstGeom>
        </p:spPr>
      </p:pic>
    </p:spTree>
    <p:extLst>
      <p:ext uri="{BB962C8B-B14F-4D97-AF65-F5344CB8AC3E}">
        <p14:creationId xmlns:p14="http://schemas.microsoft.com/office/powerpoint/2010/main" val="2665864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975" y="4022835"/>
            <a:ext cx="4326991" cy="2888506"/>
          </a:xfrm>
          <a:prstGeom prst="rect">
            <a:avLst/>
          </a:prstGeom>
          <a:ln w="19050">
            <a:solidFill>
              <a:srgbClr val="000000"/>
            </a:solidFill>
          </a:ln>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975" y="952500"/>
            <a:ext cx="4326991" cy="2887980"/>
          </a:xfrm>
          <a:prstGeom prst="rect">
            <a:avLst/>
          </a:prstGeom>
          <a:ln w="19050">
            <a:solidFill>
              <a:srgbClr val="000000"/>
            </a:solidFill>
          </a:ln>
        </p:spPr>
      </p:pic>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3215" y="952500"/>
            <a:ext cx="4293787" cy="5958841"/>
          </a:xfrm>
          <a:prstGeom prst="rect">
            <a:avLst/>
          </a:prstGeom>
          <a:ln w="19050">
            <a:solidFill>
              <a:srgbClr val="000000"/>
            </a:solidFill>
          </a:ln>
        </p:spPr>
      </p:pic>
      <p:sp>
        <p:nvSpPr>
          <p:cNvPr id="6" name="Rechteck 5"/>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3828026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F94179-8CCF-56E9-ABCE-CD07B2A56D9A}"/>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19" name="Grafik 18">
            <a:extLst>
              <a:ext uri="{FF2B5EF4-FFF2-40B4-BE49-F238E27FC236}">
                <a16:creationId xmlns:a16="http://schemas.microsoft.com/office/drawing/2014/main" id="{3AA59348-1F1E-2597-4B49-C3C315361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Brückenbau</a:t>
            </a: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0148" y="4576937"/>
            <a:ext cx="3125384" cy="562657"/>
          </a:xfrm>
          <a:prstGeom prst="rect">
            <a:avLst/>
          </a:prstGeom>
        </p:spPr>
      </p:pic>
    </p:spTree>
    <p:extLst>
      <p:ext uri="{BB962C8B-B14F-4D97-AF65-F5344CB8AC3E}">
        <p14:creationId xmlns:p14="http://schemas.microsoft.com/office/powerpoint/2010/main" val="295636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1571" y="1305383"/>
            <a:ext cx="4050059" cy="2689964"/>
          </a:xfrm>
          <a:prstGeom prst="rect">
            <a:avLst/>
          </a:prstGeom>
          <a:ln w="19050">
            <a:solidFill>
              <a:srgbClr val="000000"/>
            </a:solidFill>
          </a:ln>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9881" y="1281118"/>
            <a:ext cx="3602567" cy="2701925"/>
          </a:xfrm>
          <a:prstGeom prst="rect">
            <a:avLst/>
          </a:prstGeom>
          <a:ln w="19050">
            <a:solidFill>
              <a:srgbClr val="000000"/>
            </a:solidFill>
          </a:ln>
        </p:spPr>
      </p:pic>
      <p:pic>
        <p:nvPicPr>
          <p:cNvPr id="4" name="Grafik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74120" y="4113267"/>
            <a:ext cx="4017510" cy="2547592"/>
          </a:xfrm>
          <a:prstGeom prst="rect">
            <a:avLst/>
          </a:prstGeom>
          <a:ln w="19050">
            <a:solidFill>
              <a:srgbClr val="000000"/>
            </a:solidFill>
          </a:ln>
        </p:spPr>
      </p:pic>
      <p:sp>
        <p:nvSpPr>
          <p:cNvPr id="5" name="Titel 1">
            <a:extLst>
              <a:ext uri="{FF2B5EF4-FFF2-40B4-BE49-F238E27FC236}">
                <a16:creationId xmlns:a16="http://schemas.microsoft.com/office/drawing/2014/main" id="{1A86739C-A0B6-BF9A-1ACB-18BD76E7F299}"/>
              </a:ext>
            </a:extLst>
          </p:cNvPr>
          <p:cNvSpPr txBox="1">
            <a:spLocks/>
          </p:cNvSpPr>
          <p:nvPr/>
        </p:nvSpPr>
        <p:spPr>
          <a:xfrm>
            <a:off x="6424246" y="324711"/>
            <a:ext cx="3542509" cy="742089"/>
          </a:xfrm>
          <a:prstGeom prst="rect">
            <a:avLst/>
          </a:prstGeom>
        </p:spPr>
        <p:txBody>
          <a:bodyPr/>
          <a:lstStyle>
            <a:lvl1pPr algn="l" defTabSz="801929" rtl="0" eaLnBrk="1" latinLnBrk="0" hangingPunct="1">
              <a:lnSpc>
                <a:spcPct val="90000"/>
              </a:lnSpc>
              <a:spcBef>
                <a:spcPct val="0"/>
              </a:spcBef>
              <a:buNone/>
              <a:defRPr sz="4736"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AT" sz="3508" dirty="0">
                <a:solidFill>
                  <a:srgbClr val="FF0000"/>
                </a:solidFill>
              </a:rPr>
              <a:t>Holz </a:t>
            </a:r>
            <a:r>
              <a:rPr lang="de-AT" sz="3508" dirty="0"/>
              <a:t>- Brücken</a:t>
            </a:r>
            <a:r>
              <a:rPr lang="de-AT" dirty="0"/>
              <a:t> </a:t>
            </a:r>
          </a:p>
        </p:txBody>
      </p:sp>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9" name="Grafik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89881" y="4104878"/>
            <a:ext cx="3602567" cy="2570907"/>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48413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F94179-8CCF-56E9-ABCE-CD07B2A56D9A}"/>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19" name="Grafik 18">
            <a:extLst>
              <a:ext uri="{FF2B5EF4-FFF2-40B4-BE49-F238E27FC236}">
                <a16:creationId xmlns:a16="http://schemas.microsoft.com/office/drawing/2014/main" id="{3AA59348-1F1E-2597-4B49-C3C315361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Gewerbebau</a:t>
            </a: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0148" y="4576937"/>
            <a:ext cx="3125384" cy="562657"/>
          </a:xfrm>
          <a:prstGeom prst="rect">
            <a:avLst/>
          </a:prstGeom>
        </p:spPr>
      </p:pic>
    </p:spTree>
    <p:extLst>
      <p:ext uri="{BB962C8B-B14F-4D97-AF65-F5344CB8AC3E}">
        <p14:creationId xmlns:p14="http://schemas.microsoft.com/office/powerpoint/2010/main" val="3024875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D6BAD367-8902-64CF-1BEC-218472CBCF4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564203" y="1039375"/>
            <a:ext cx="7476606" cy="5365998"/>
          </a:xfrm>
          <a:prstGeom prst="rect">
            <a:avLst/>
          </a:prstGeom>
        </p:spPr>
      </p:pic>
      <p:sp>
        <p:nvSpPr>
          <p:cNvPr id="3" name="Rechteck 2"/>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152078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E250545-95D5-693E-6251-2E1EE91BDC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51116"/>
            <a:ext cx="10691813" cy="3757535"/>
          </a:xfrm>
          <a:prstGeom prst="rect">
            <a:avLst/>
          </a:prstGeom>
        </p:spPr>
      </p:pic>
      <p:pic>
        <p:nvPicPr>
          <p:cNvPr id="9" name="Inhaltsplatzhalter 8">
            <a:extLst>
              <a:ext uri="{FF2B5EF4-FFF2-40B4-BE49-F238E27FC236}">
                <a16:creationId xmlns:a16="http://schemas.microsoft.com/office/drawing/2014/main" id="{967E68EC-8D08-8392-0073-9CEB34CB532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 y="4853577"/>
            <a:ext cx="3608130" cy="2706097"/>
          </a:xfrm>
        </p:spPr>
      </p:pic>
      <p:pic>
        <p:nvPicPr>
          <p:cNvPr id="6" name="Grafik 5">
            <a:extLst>
              <a:ext uri="{FF2B5EF4-FFF2-40B4-BE49-F238E27FC236}">
                <a16:creationId xmlns:a16="http://schemas.microsoft.com/office/drawing/2014/main" id="{5ECA0824-FEE7-0DC5-46F9-042AA08AB0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9992" y="341729"/>
            <a:ext cx="1831505" cy="819049"/>
          </a:xfrm>
          <a:prstGeom prst="rect">
            <a:avLst/>
          </a:prstGeom>
        </p:spPr>
      </p:pic>
      <p:pic>
        <p:nvPicPr>
          <p:cNvPr id="13" name="Grafik 12">
            <a:extLst>
              <a:ext uri="{FF2B5EF4-FFF2-40B4-BE49-F238E27FC236}">
                <a16:creationId xmlns:a16="http://schemas.microsoft.com/office/drawing/2014/main" id="{E6098378-A7EB-FB32-1FA6-98F86BE886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8128" y="4853577"/>
            <a:ext cx="3593470" cy="2672385"/>
          </a:xfrm>
          <a:prstGeom prst="rect">
            <a:avLst/>
          </a:prstGeom>
        </p:spPr>
      </p:pic>
      <p:pic>
        <p:nvPicPr>
          <p:cNvPr id="15" name="Grafik 14">
            <a:extLst>
              <a:ext uri="{FF2B5EF4-FFF2-40B4-BE49-F238E27FC236}">
                <a16:creationId xmlns:a16="http://schemas.microsoft.com/office/drawing/2014/main" id="{3DB9AA8B-A738-7AA4-4AC0-BC6161C0C3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25695" y="4853576"/>
            <a:ext cx="3593469" cy="2672385"/>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969740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213E27E-55F5-B215-BA1E-E9B2B1733E85}"/>
              </a:ext>
            </a:extLst>
          </p:cNvPr>
          <p:cNvSpPr txBox="1">
            <a:spLocks/>
          </p:cNvSpPr>
          <p:nvPr/>
        </p:nvSpPr>
        <p:spPr>
          <a:xfrm>
            <a:off x="5543097" y="363487"/>
            <a:ext cx="3284380" cy="738484"/>
          </a:xfrm>
          <a:prstGeom prst="rect">
            <a:avLst/>
          </a:prstGeom>
        </p:spPr>
        <p:txBody>
          <a:bodyPr vert="horz" lIns="91440" tIns="45720" rIns="91440" bIns="45720" rtlCol="0" anchor="ctr">
            <a:noAutofit/>
          </a:bodyPr>
          <a:lstStyle>
            <a:lvl1pPr algn="l" defTabSz="801929" rtl="0" eaLnBrk="1" latinLnBrk="0" hangingPunct="1">
              <a:lnSpc>
                <a:spcPct val="90000"/>
              </a:lnSpc>
              <a:spcBef>
                <a:spcPct val="0"/>
              </a:spcBef>
              <a:buNone/>
              <a:defRPr sz="4736"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1929" dirty="0">
                <a:solidFill>
                  <a:srgbClr val="FF0000"/>
                </a:solidFill>
              </a:rPr>
              <a:t>Energieautarke</a:t>
            </a:r>
            <a:r>
              <a:rPr lang="de-DE" sz="1929" dirty="0"/>
              <a:t> Gebäude „Low-Tech“ Büro</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126" y="482795"/>
            <a:ext cx="4234225" cy="2825263"/>
          </a:xfrm>
          <a:prstGeom prst="rect">
            <a:avLst/>
          </a:prstGeom>
          <a:ln w="19050">
            <a:solidFill>
              <a:srgbClr val="000000"/>
            </a:solidFill>
          </a:ln>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6300" y="4520012"/>
            <a:ext cx="1637564" cy="2457832"/>
          </a:xfrm>
          <a:prstGeom prst="rect">
            <a:avLst/>
          </a:prstGeom>
          <a:ln w="19050">
            <a:solidFill>
              <a:srgbClr val="000000"/>
            </a:solidFill>
          </a:ln>
        </p:spPr>
      </p:pic>
      <p:sp>
        <p:nvSpPr>
          <p:cNvPr id="9" name="Inhaltsplatzhalter 2"/>
          <p:cNvSpPr txBox="1">
            <a:spLocks/>
          </p:cNvSpPr>
          <p:nvPr/>
        </p:nvSpPr>
        <p:spPr>
          <a:xfrm>
            <a:off x="5087815" y="1137138"/>
            <a:ext cx="4056186" cy="2930038"/>
          </a:xfrm>
          <a:prstGeom prst="rect">
            <a:avLst/>
          </a:prstGeom>
        </p:spPr>
        <p:txBody>
          <a:bodyPr>
            <a:normAutofit fontScale="40000" lnSpcReduction="20000"/>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2500" dirty="0">
                <a:latin typeface="Arial" pitchFamily="34" charset="0"/>
                <a:cs typeface="Arial" pitchFamily="34" charset="0"/>
              </a:rPr>
              <a:t>Architektur</a:t>
            </a:r>
          </a:p>
          <a:p>
            <a:pPr lvl="1"/>
            <a:r>
              <a:rPr lang="de-DE" sz="2100" dirty="0">
                <a:latin typeface="Arial" pitchFamily="34" charset="0"/>
                <a:cs typeface="Arial" pitchFamily="34" charset="0"/>
              </a:rPr>
              <a:t>geeignete Flächen</a:t>
            </a:r>
          </a:p>
          <a:p>
            <a:pPr lvl="1"/>
            <a:r>
              <a:rPr lang="de-DE" sz="2100" dirty="0">
                <a:latin typeface="Arial" pitchFamily="34" charset="0"/>
                <a:cs typeface="Arial" pitchFamily="34" charset="0"/>
              </a:rPr>
              <a:t>Gewerbeobjekt kann insbesondere geeignet sein</a:t>
            </a:r>
          </a:p>
          <a:p>
            <a:pPr lvl="1"/>
            <a:r>
              <a:rPr lang="de-DE" sz="2100" dirty="0">
                <a:latin typeface="Arial" pitchFamily="34" charset="0"/>
                <a:cs typeface="Arial" pitchFamily="34" charset="0"/>
              </a:rPr>
              <a:t>energetische Überlegungen vs. architektonisches Grundkonzept</a:t>
            </a:r>
          </a:p>
          <a:p>
            <a:r>
              <a:rPr lang="de-DE" sz="2500" dirty="0">
                <a:latin typeface="Arial" pitchFamily="34" charset="0"/>
                <a:cs typeface="Arial" pitchFamily="34" charset="0"/>
              </a:rPr>
              <a:t>senkrechte Anordnung der Solarthermie-Paneele</a:t>
            </a:r>
          </a:p>
          <a:p>
            <a:pPr lvl="1"/>
            <a:r>
              <a:rPr lang="de-DE" sz="2100" dirty="0">
                <a:latin typeface="Arial" pitchFamily="34" charset="0"/>
                <a:cs typeface="Arial" pitchFamily="34" charset="0"/>
              </a:rPr>
              <a:t>Reflektion im Schnee</a:t>
            </a:r>
          </a:p>
          <a:p>
            <a:pPr lvl="1"/>
            <a:r>
              <a:rPr lang="de-DE" sz="2100" dirty="0">
                <a:latin typeface="Arial" pitchFamily="34" charset="0"/>
                <a:cs typeface="Arial" pitchFamily="34" charset="0"/>
              </a:rPr>
              <a:t>Vereisung</a:t>
            </a:r>
          </a:p>
          <a:p>
            <a:r>
              <a:rPr lang="de-DE" sz="2500" dirty="0">
                <a:latin typeface="Arial" pitchFamily="34" charset="0"/>
                <a:cs typeface="Arial" pitchFamily="34" charset="0"/>
              </a:rPr>
              <a:t>Pufferspeicher</a:t>
            </a:r>
          </a:p>
          <a:p>
            <a:pPr lvl="1"/>
            <a:r>
              <a:rPr lang="de-DE" sz="2100" dirty="0">
                <a:latin typeface="Arial" pitchFamily="34" charset="0"/>
                <a:cs typeface="Arial" pitchFamily="34" charset="0"/>
              </a:rPr>
              <a:t>25´000 l</a:t>
            </a:r>
          </a:p>
          <a:p>
            <a:pPr lvl="1"/>
            <a:r>
              <a:rPr lang="de-DE" sz="2100" dirty="0">
                <a:latin typeface="Arial" pitchFamily="34" charset="0"/>
                <a:cs typeface="Arial" pitchFamily="34" charset="0"/>
              </a:rPr>
              <a:t>Hochformat über beide Geschosse</a:t>
            </a:r>
          </a:p>
          <a:p>
            <a:r>
              <a:rPr lang="de-DE" sz="2500" dirty="0">
                <a:latin typeface="Arial" pitchFamily="34" charset="0"/>
                <a:cs typeface="Arial" pitchFamily="34" charset="0"/>
              </a:rPr>
              <a:t>fixe Sonnenschutzlamellen</a:t>
            </a:r>
          </a:p>
          <a:p>
            <a:r>
              <a:rPr lang="de-DE" sz="2500" dirty="0">
                <a:latin typeface="Arial" pitchFamily="34" charset="0"/>
                <a:cs typeface="Arial" pitchFamily="34" charset="0"/>
              </a:rPr>
              <a:t>Rapsölgenerator</a:t>
            </a:r>
          </a:p>
          <a:p>
            <a:r>
              <a:rPr lang="de-DE" sz="2500" dirty="0">
                <a:latin typeface="Arial" pitchFamily="34" charset="0"/>
                <a:cs typeface="Arial" pitchFamily="34" charset="0"/>
              </a:rPr>
              <a:t>Photovoltaikanlage</a:t>
            </a:r>
          </a:p>
          <a:p>
            <a:pPr lvl="1"/>
            <a:r>
              <a:rPr lang="de-DE" sz="2100" dirty="0">
                <a:latin typeface="Arial" pitchFamily="34" charset="0"/>
                <a:cs typeface="Arial" pitchFamily="34" charset="0"/>
              </a:rPr>
              <a:t>ganzes Dach</a:t>
            </a:r>
          </a:p>
          <a:p>
            <a:r>
              <a:rPr lang="de-DE" sz="2500" dirty="0">
                <a:latin typeface="Arial" pitchFamily="34" charset="0"/>
                <a:cs typeface="Arial" pitchFamily="34" charset="0"/>
              </a:rPr>
              <a:t>Lithium-Ionen-Akkumulatoren</a:t>
            </a:r>
          </a:p>
          <a:p>
            <a:pPr lvl="1"/>
            <a:r>
              <a:rPr lang="de-DE" sz="2100" dirty="0">
                <a:latin typeface="Arial" pitchFamily="34" charset="0"/>
                <a:cs typeface="Arial" pitchFamily="34" charset="0"/>
              </a:rPr>
              <a:t>(Elektrolyse -&gt; Wasserstoff</a:t>
            </a:r>
          </a:p>
          <a:p>
            <a:pPr lvl="1"/>
            <a:r>
              <a:rPr lang="de-DE" sz="2100" dirty="0">
                <a:latin typeface="Arial" pitchFamily="34" charset="0"/>
                <a:cs typeface="Arial" pitchFamily="34" charset="0"/>
              </a:rPr>
              <a:t>	-&gt; Brennstoffzelle)</a:t>
            </a:r>
            <a:endParaRPr lang="de-AT" sz="2100" dirty="0">
              <a:latin typeface="Arial" pitchFamily="34" charset="0"/>
              <a:cs typeface="Arial" pitchFamily="34" charset="0"/>
            </a:endParaRPr>
          </a:p>
          <a:p>
            <a:pPr>
              <a:buFont typeface="Arial" panose="020B0604020202020204" pitchFamily="34" charset="0"/>
              <a:buNone/>
            </a:pPr>
            <a:endParaRPr lang="de-AT" dirty="0">
              <a:solidFill>
                <a:schemeClr val="bg1">
                  <a:lumMod val="50000"/>
                </a:schemeClr>
              </a:solidFill>
              <a:latin typeface="Arial" pitchFamily="34" charset="0"/>
              <a:cs typeface="Arial" pitchFamily="34" charset="0"/>
            </a:endParaRPr>
          </a:p>
        </p:txBody>
      </p:sp>
      <p:pic>
        <p:nvPicPr>
          <p:cNvPr id="2" name="Grafik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126" y="3495627"/>
            <a:ext cx="4234225" cy="2827875"/>
          </a:xfrm>
          <a:prstGeom prst="rect">
            <a:avLst/>
          </a:prstGeom>
          <a:ln w="19050">
            <a:solidFill>
              <a:srgbClr val="000000"/>
            </a:solidFill>
          </a:ln>
        </p:spPr>
      </p:pic>
      <p:pic>
        <p:nvPicPr>
          <p:cNvPr id="10" name="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4023" y="4520012"/>
            <a:ext cx="3523331" cy="2472513"/>
          </a:xfrm>
          <a:prstGeom prst="rect">
            <a:avLst/>
          </a:prstGeom>
          <a:ln w="19050">
            <a:solidFill>
              <a:srgbClr val="000000"/>
            </a:solidFill>
          </a:ln>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1" name="Grafik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201982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98734" y="903061"/>
            <a:ext cx="7557605" cy="4539745"/>
          </a:xfrm>
          <a:prstGeom prst="rect">
            <a:avLst/>
          </a:prstGeom>
          <a:ln w="19050">
            <a:solidFill>
              <a:srgbClr val="000000"/>
            </a:solidFill>
          </a:ln>
        </p:spPr>
      </p:pic>
      <p:sp>
        <p:nvSpPr>
          <p:cNvPr id="6" name="Titel 1">
            <a:extLst>
              <a:ext uri="{FF2B5EF4-FFF2-40B4-BE49-F238E27FC236}">
                <a16:creationId xmlns:a16="http://schemas.microsoft.com/office/drawing/2014/main" id="{EA9EC22D-DBD7-6BAC-11BF-F04FE2E15B58}"/>
              </a:ext>
            </a:extLst>
          </p:cNvPr>
          <p:cNvSpPr txBox="1">
            <a:spLocks/>
          </p:cNvSpPr>
          <p:nvPr/>
        </p:nvSpPr>
        <p:spPr>
          <a:xfrm>
            <a:off x="4445732" y="119889"/>
            <a:ext cx="5229224" cy="68422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4000" dirty="0">
                <a:solidFill>
                  <a:srgbClr val="FF0000"/>
                </a:solidFill>
              </a:rPr>
              <a:t>Gemeinde</a:t>
            </a:r>
            <a:r>
              <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rPr>
              <a:t> </a:t>
            </a:r>
            <a:r>
              <a:rPr lang="de-DE" sz="4000" dirty="0">
                <a:solidFill>
                  <a:schemeClr val="tx2">
                    <a:lumMod val="90000"/>
                  </a:schemeClr>
                </a:solidFill>
              </a:rPr>
              <a:t>Breitenwang</a:t>
            </a: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82" y="4531486"/>
            <a:ext cx="4362450" cy="2908300"/>
          </a:xfrm>
          <a:prstGeom prst="rect">
            <a:avLst/>
          </a:prstGeom>
          <a:ln w="19050">
            <a:solidFill>
              <a:srgbClr val="000000"/>
            </a:solidFill>
          </a:ln>
        </p:spPr>
      </p:pic>
      <p:pic>
        <p:nvPicPr>
          <p:cNvPr id="3" name="Grafik 2">
            <a:extLst>
              <a:ext uri="{FF2B5EF4-FFF2-40B4-BE49-F238E27FC236}">
                <a16:creationId xmlns:a16="http://schemas.microsoft.com/office/drawing/2014/main" id="{E83653CA-910F-81F6-20B5-532FE1C208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7819" y="5495755"/>
            <a:ext cx="3738520" cy="1944031"/>
          </a:xfrm>
          <a:prstGeom prst="rect">
            <a:avLst/>
          </a:prstGeom>
        </p:spPr>
      </p:pic>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4214995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A668140-A152-AC73-67A1-C6ACB73596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658" y="5122259"/>
            <a:ext cx="3340498" cy="1693724"/>
          </a:xfrm>
          <a:prstGeom prst="rect">
            <a:avLst/>
          </a:prstGeom>
          <a:ln w="25400">
            <a:solidFill>
              <a:srgbClr val="000000"/>
            </a:solidFill>
          </a:ln>
        </p:spPr>
      </p:pic>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658" y="1356111"/>
            <a:ext cx="10055524" cy="3766147"/>
          </a:xfrm>
          <a:prstGeom prst="rect">
            <a:avLst/>
          </a:prstGeom>
          <a:ln w="25400">
            <a:solidFill>
              <a:srgbClr val="000000"/>
            </a:solidFill>
          </a:ln>
        </p:spPr>
      </p:pic>
      <p:pic>
        <p:nvPicPr>
          <p:cNvPr id="5" name="Grafik 4">
            <a:extLst>
              <a:ext uri="{FF2B5EF4-FFF2-40B4-BE49-F238E27FC236}">
                <a16:creationId xmlns:a16="http://schemas.microsoft.com/office/drawing/2014/main" id="{781F7F9C-3D11-0687-BD0F-E4A4FF924D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9531" y="323824"/>
            <a:ext cx="3484938" cy="731837"/>
          </a:xfrm>
          <a:prstGeom prst="rect">
            <a:avLst/>
          </a:prstGeom>
        </p:spPr>
      </p:pic>
      <p:pic>
        <p:nvPicPr>
          <p:cNvPr id="3" name="Grafik 2">
            <a:extLst>
              <a:ext uri="{FF2B5EF4-FFF2-40B4-BE49-F238E27FC236}">
                <a16:creationId xmlns:a16="http://schemas.microsoft.com/office/drawing/2014/main" id="{C536BAFF-D40B-F662-7C36-4944EF7D5C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02594" y="5350936"/>
            <a:ext cx="5460259" cy="2257607"/>
          </a:xfrm>
          <a:prstGeom prst="rect">
            <a:avLst/>
          </a:prstGeom>
        </p:spPr>
      </p:pic>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575149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BF3B229-BF77-C7EA-8138-0DBB45ADAB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100" y="4119704"/>
            <a:ext cx="5609887" cy="3011950"/>
          </a:xfrm>
          <a:prstGeom prst="rect">
            <a:avLst/>
          </a:prstGeom>
        </p:spPr>
      </p:pic>
      <p:pic>
        <p:nvPicPr>
          <p:cNvPr id="6" name="Grafik 5">
            <a:extLst>
              <a:ext uri="{FF2B5EF4-FFF2-40B4-BE49-F238E27FC236}">
                <a16:creationId xmlns:a16="http://schemas.microsoft.com/office/drawing/2014/main" id="{6382E1AD-E4DD-0687-9076-A8BC4A0168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1476" y="3456568"/>
            <a:ext cx="4791864" cy="3351817"/>
          </a:xfrm>
          <a:prstGeom prst="rect">
            <a:avLst/>
          </a:prstGeom>
        </p:spPr>
      </p:pic>
      <p:pic>
        <p:nvPicPr>
          <p:cNvPr id="2" name="Grafik 1">
            <a:extLst>
              <a:ext uri="{FF2B5EF4-FFF2-40B4-BE49-F238E27FC236}">
                <a16:creationId xmlns:a16="http://schemas.microsoft.com/office/drawing/2014/main" id="{795A7B9B-7784-678B-B2C2-DAF87B70B51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41476" y="581994"/>
            <a:ext cx="4791864" cy="2779589"/>
          </a:xfrm>
          <a:prstGeom prst="rect">
            <a:avLst/>
          </a:prstGeom>
        </p:spPr>
      </p:pic>
      <p:pic>
        <p:nvPicPr>
          <p:cNvPr id="7" name="Grafik 6">
            <a:extLst>
              <a:ext uri="{FF2B5EF4-FFF2-40B4-BE49-F238E27FC236}">
                <a16:creationId xmlns:a16="http://schemas.microsoft.com/office/drawing/2014/main" id="{88D3C07F-DFCD-ED73-8D43-3769E7A556D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03023" y="382870"/>
            <a:ext cx="1545579" cy="823125"/>
          </a:xfrm>
          <a:prstGeom prst="rect">
            <a:avLst/>
          </a:prstGeom>
        </p:spPr>
      </p:pic>
      <p:pic>
        <p:nvPicPr>
          <p:cNvPr id="14" name="Grafik 13">
            <a:extLst>
              <a:ext uri="{FF2B5EF4-FFF2-40B4-BE49-F238E27FC236}">
                <a16:creationId xmlns:a16="http://schemas.microsoft.com/office/drawing/2014/main" id="{C06EB355-11E9-E4F8-065E-D4C78C00F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5995" y="205703"/>
            <a:ext cx="2430068" cy="3155880"/>
          </a:xfrm>
          <a:prstGeom prst="rect">
            <a:avLst/>
          </a:prstGeom>
        </p:spPr>
      </p:pic>
      <p:pic>
        <p:nvPicPr>
          <p:cNvPr id="16" name="Grafik 15">
            <a:extLst>
              <a:ext uri="{FF2B5EF4-FFF2-40B4-BE49-F238E27FC236}">
                <a16:creationId xmlns:a16="http://schemas.microsoft.com/office/drawing/2014/main" id="{F921BBDD-6895-71C3-F472-7E0E9A5CC1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86120" y="1373250"/>
            <a:ext cx="2165651" cy="2396816"/>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394878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71AE0-D0A6-CDC4-B4C2-2E3DF0207AE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694FCC7E-0B22-D47F-1F2F-129D2D9B919E}"/>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22E2BB4F-C610-2A10-DB08-B65BCB635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19" name="Grafik 18">
            <a:extLst>
              <a:ext uri="{FF2B5EF4-FFF2-40B4-BE49-F238E27FC236}">
                <a16:creationId xmlns:a16="http://schemas.microsoft.com/office/drawing/2014/main" id="{7C782B2A-EFB2-14C5-3FA9-9159BF1D6B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a:extLst>
              <a:ext uri="{FF2B5EF4-FFF2-40B4-BE49-F238E27FC236}">
                <a16:creationId xmlns:a16="http://schemas.microsoft.com/office/drawing/2014/main" id="{2564F409-ADCD-7FD0-9EC6-6D1F9CDD2A7D}"/>
              </a:ext>
            </a:extLst>
          </p:cNvPr>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Wohnbau</a:t>
            </a:r>
          </a:p>
        </p:txBody>
      </p:sp>
      <p:pic>
        <p:nvPicPr>
          <p:cNvPr id="4" name="Grafik 3">
            <a:extLst>
              <a:ext uri="{FF2B5EF4-FFF2-40B4-BE49-F238E27FC236}">
                <a16:creationId xmlns:a16="http://schemas.microsoft.com/office/drawing/2014/main" id="{C9087CAD-6F80-49DE-4A47-95FE2A410A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7829" y="4576937"/>
            <a:ext cx="3125384" cy="562657"/>
          </a:xfrm>
          <a:prstGeom prst="rect">
            <a:avLst/>
          </a:prstGeom>
        </p:spPr>
      </p:pic>
    </p:spTree>
    <p:extLst>
      <p:ext uri="{BB962C8B-B14F-4D97-AF65-F5344CB8AC3E}">
        <p14:creationId xmlns:p14="http://schemas.microsoft.com/office/powerpoint/2010/main" val="1180012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2305B3-EA50-284C-38A0-8EB82776D5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6606" y="5613740"/>
            <a:ext cx="5276720" cy="1798563"/>
          </a:xfrm>
          <a:prstGeom prst="rect">
            <a:avLst/>
          </a:prstGeom>
        </p:spPr>
      </p:pic>
      <p:pic>
        <p:nvPicPr>
          <p:cNvPr id="5" name="Inhaltsplatzhalter 4">
            <a:extLst>
              <a:ext uri="{FF2B5EF4-FFF2-40B4-BE49-F238E27FC236}">
                <a16:creationId xmlns:a16="http://schemas.microsoft.com/office/drawing/2014/main" id="{3D187B77-3E89-995E-247D-B9CBBD45969E}"/>
              </a:ext>
            </a:extLst>
          </p:cNvPr>
          <p:cNvPicPr>
            <a:picLocks noGrp="1" noChangeAspect="1"/>
          </p:cNvPicPr>
          <p:nvPr>
            <p:ph idx="4294967295"/>
          </p:nvPr>
        </p:nvPicPr>
        <p:blipFill rotWithShape="1">
          <a:blip r:embed="rId4" cstate="hqprint">
            <a:extLst>
              <a:ext uri="{28A0092B-C50C-407E-A947-70E740481C1C}">
                <a14:useLocalDpi xmlns:a14="http://schemas.microsoft.com/office/drawing/2010/main"/>
              </a:ext>
            </a:extLst>
          </a:blip>
          <a:srcRect/>
          <a:stretch/>
        </p:blipFill>
        <p:spPr>
          <a:xfrm>
            <a:off x="154865" y="1275066"/>
            <a:ext cx="10382081" cy="4211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Grafik 13">
            <a:extLst>
              <a:ext uri="{FF2B5EF4-FFF2-40B4-BE49-F238E27FC236}">
                <a16:creationId xmlns:a16="http://schemas.microsoft.com/office/drawing/2014/main" id="{B1312221-1D48-F9CD-E963-42BF079931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865" y="5613741"/>
            <a:ext cx="3197446" cy="1798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Grafik 15">
            <a:extLst>
              <a:ext uri="{FF2B5EF4-FFF2-40B4-BE49-F238E27FC236}">
                <a16:creationId xmlns:a16="http://schemas.microsoft.com/office/drawing/2014/main" id="{AA2F75BE-7385-1EBD-5587-DA2F63EE82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7342" y="5613741"/>
            <a:ext cx="1798563" cy="1798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fik 11">
            <a:extLst>
              <a:ext uri="{FF2B5EF4-FFF2-40B4-BE49-F238E27FC236}">
                <a16:creationId xmlns:a16="http://schemas.microsoft.com/office/drawing/2014/main" id="{1C17FB3F-6619-687E-4118-5A87FE0836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0594" y="384621"/>
            <a:ext cx="4002163" cy="640346"/>
          </a:xfrm>
          <a:prstGeom prst="rect">
            <a:avLst/>
          </a:prstGeom>
        </p:spPr>
      </p:pic>
      <p:pic>
        <p:nvPicPr>
          <p:cNvPr id="6" name="Grafik 5">
            <a:extLst>
              <a:ext uri="{FF2B5EF4-FFF2-40B4-BE49-F238E27FC236}">
                <a16:creationId xmlns:a16="http://schemas.microsoft.com/office/drawing/2014/main" id="{29EA967B-5268-AFF6-2D2C-45B77CEA2B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4865" y="1275066"/>
            <a:ext cx="2264199" cy="1902375"/>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92053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C289DA3-EEBB-6274-89BB-C9270C8BF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7350" y="4232672"/>
            <a:ext cx="1874405" cy="2278419"/>
          </a:xfrm>
          <a:prstGeom prst="rect">
            <a:avLst/>
          </a:prstGeom>
        </p:spPr>
      </p:pic>
      <p:sp>
        <p:nvSpPr>
          <p:cNvPr id="10" name="Titel 1">
            <a:extLst>
              <a:ext uri="{FF2B5EF4-FFF2-40B4-BE49-F238E27FC236}">
                <a16:creationId xmlns:a16="http://schemas.microsoft.com/office/drawing/2014/main" id="{40374D13-96DF-6A0C-5FCD-E178836CD377}"/>
              </a:ext>
            </a:extLst>
          </p:cNvPr>
          <p:cNvSpPr txBox="1">
            <a:spLocks/>
          </p:cNvSpPr>
          <p:nvPr/>
        </p:nvSpPr>
        <p:spPr>
          <a:xfrm>
            <a:off x="7554570" y="139657"/>
            <a:ext cx="3119967" cy="67503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rPr>
              <a:t>                    </a:t>
            </a:r>
            <a:r>
              <a:rPr lang="de-DE" sz="2800" dirty="0" err="1">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rPr>
              <a:t>Kreckelmoos</a:t>
            </a:r>
            <a:endPar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endParaRPr>
          </a:p>
        </p:txBody>
      </p:sp>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350" y="1303968"/>
            <a:ext cx="1874405" cy="1781175"/>
          </a:xfrm>
          <a:prstGeom prst="rect">
            <a:avLst/>
          </a:prstGeom>
        </p:spPr>
      </p:pic>
      <p:pic>
        <p:nvPicPr>
          <p:cNvPr id="24" name="Grafik 23">
            <a:extLst>
              <a:ext uri="{FF2B5EF4-FFF2-40B4-BE49-F238E27FC236}">
                <a16:creationId xmlns:a16="http://schemas.microsoft.com/office/drawing/2014/main" id="{75431D17-B785-AABD-130C-D11CFF5C04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1400" y="388530"/>
            <a:ext cx="2703170" cy="600704"/>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2" name="Grafik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009" y="1289031"/>
            <a:ext cx="7382913" cy="5222060"/>
          </a:xfrm>
          <a:prstGeom prst="rect">
            <a:avLst/>
          </a:prstGeom>
        </p:spPr>
      </p:pic>
    </p:spTree>
    <p:extLst>
      <p:ext uri="{BB962C8B-B14F-4D97-AF65-F5344CB8AC3E}">
        <p14:creationId xmlns:p14="http://schemas.microsoft.com/office/powerpoint/2010/main" val="2351553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01E1ADA-A8AE-C569-F56F-2D3FE8C03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9542" y="382928"/>
            <a:ext cx="2891691" cy="642597"/>
          </a:xfrm>
          <a:prstGeom prst="rect">
            <a:avLst/>
          </a:prstGeom>
        </p:spPr>
      </p:pic>
      <p:sp>
        <p:nvSpPr>
          <p:cNvPr id="4" name="Rechteck 3"/>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7" name="Grafik 6">
            <a:extLst>
              <a:ext uri="{FF2B5EF4-FFF2-40B4-BE49-F238E27FC236}">
                <a16:creationId xmlns:a16="http://schemas.microsoft.com/office/drawing/2014/main" id="{1F37299E-C96F-7D8A-726F-05B10CC2AA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7659" y="1949611"/>
            <a:ext cx="9605310" cy="3712958"/>
          </a:xfrm>
          <a:prstGeom prst="rect">
            <a:avLst/>
          </a:prstGeom>
          <a:ln w="25400">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0037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2950" y="1465941"/>
            <a:ext cx="8926513" cy="5020583"/>
          </a:xfrm>
          <a:prstGeom prst="rect">
            <a:avLst/>
          </a:prstGeom>
        </p:spPr>
      </p:pic>
      <p:pic>
        <p:nvPicPr>
          <p:cNvPr id="3" name="Grafik 2">
            <a:extLst>
              <a:ext uri="{FF2B5EF4-FFF2-40B4-BE49-F238E27FC236}">
                <a16:creationId xmlns:a16="http://schemas.microsoft.com/office/drawing/2014/main" id="{CB1F872D-9249-2A29-7BBA-7930A45D72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9542" y="382928"/>
            <a:ext cx="2891691" cy="642597"/>
          </a:xfrm>
          <a:prstGeom prst="rect">
            <a:avLst/>
          </a:prstGeom>
        </p:spPr>
      </p:pic>
      <p:sp>
        <p:nvSpPr>
          <p:cNvPr id="4" name="Rechteck 3"/>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Grafik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05304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25961B58-891B-0029-9EA0-FA1B3D0A52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848716" y="855371"/>
            <a:ext cx="4417443" cy="3109595"/>
          </a:xfrm>
          <a:prstGeom prst="rect">
            <a:avLst/>
          </a:prstGeom>
          <a:ln w="25400">
            <a:solidFill>
              <a:srgbClr val="000000"/>
            </a:solidFill>
          </a:ln>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421" y="4074960"/>
            <a:ext cx="4146127" cy="3109595"/>
          </a:xfrm>
          <a:prstGeom prst="rect">
            <a:avLst/>
          </a:prstGeom>
          <a:ln w="25400">
            <a:solidFill>
              <a:srgbClr val="000000"/>
            </a:solidFill>
          </a:ln>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4848716" y="4096715"/>
            <a:ext cx="4417443" cy="3087840"/>
          </a:xfrm>
          <a:prstGeom prst="rect">
            <a:avLst/>
          </a:prstGeom>
          <a:ln w="25400">
            <a:solidFill>
              <a:srgbClr val="000000"/>
            </a:solidFill>
          </a:ln>
        </p:spPr>
      </p:pic>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7422" y="855370"/>
            <a:ext cx="4146127" cy="3109595"/>
          </a:xfrm>
          <a:prstGeom prst="rect">
            <a:avLst/>
          </a:prstGeom>
          <a:ln w="25400">
            <a:solidFill>
              <a:srgbClr val="000000"/>
            </a:solidFill>
          </a:ln>
        </p:spPr>
      </p:pic>
      <p:sp>
        <p:nvSpPr>
          <p:cNvPr id="10" name="Titel 1">
            <a:extLst>
              <a:ext uri="{FF2B5EF4-FFF2-40B4-BE49-F238E27FC236}">
                <a16:creationId xmlns:a16="http://schemas.microsoft.com/office/drawing/2014/main" id="{40374D13-96DF-6A0C-5FCD-E178836CD377}"/>
              </a:ext>
            </a:extLst>
          </p:cNvPr>
          <p:cNvSpPr txBox="1">
            <a:spLocks/>
          </p:cNvSpPr>
          <p:nvPr/>
        </p:nvSpPr>
        <p:spPr>
          <a:xfrm>
            <a:off x="4743450" y="290165"/>
            <a:ext cx="4967817" cy="675035"/>
          </a:xfrm>
          <a:prstGeom prst="rect">
            <a:avLst/>
          </a:prstGeom>
        </p:spPr>
        <p:txBody>
          <a:bodyPr vert="horz" lIns="80189" tIns="40094" rIns="80189" bIns="40094"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DE" sz="4000" dirty="0" err="1">
                <a:solidFill>
                  <a:srgbClr val="FF0000"/>
                </a:solidFill>
              </a:rPr>
              <a:t>Ceratizit</a:t>
            </a:r>
            <a:r>
              <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rPr>
              <a:t> </a:t>
            </a:r>
            <a:r>
              <a:rPr lang="de-DE" sz="4000" dirty="0" err="1">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rPr>
              <a:t>Kreckelmoos</a:t>
            </a:r>
            <a:endParaRPr lang="de-DE" sz="4000"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endParaRPr>
          </a:p>
        </p:txBody>
      </p:sp>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862969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1267F80E-6BF7-BCA1-F620-6555AC7D81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0146" y="1517143"/>
            <a:ext cx="3714719" cy="2791096"/>
          </a:xfrm>
          <a:prstGeom prst="rect">
            <a:avLst/>
          </a:prstGeom>
          <a:ln w="25400">
            <a:solidFill>
              <a:srgbClr val="000000"/>
            </a:solid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3235E66A-522B-8A27-03CB-48AFA2D18D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367" y="1147039"/>
            <a:ext cx="5365290" cy="3527279"/>
          </a:xfrm>
          <a:prstGeom prst="rect">
            <a:avLst/>
          </a:prstGeom>
          <a:ln w="25400">
            <a:solidFill>
              <a:srgbClr val="000000"/>
            </a:solidFill>
          </a:ln>
          <a:effectLst>
            <a:outerShdw blurRad="292100" dist="139700" dir="2700000" algn="tl" rotWithShape="0">
              <a:srgbClr val="333333">
                <a:alpha val="65000"/>
              </a:srgbClr>
            </a:outerShdw>
          </a:effectLst>
        </p:spPr>
      </p:pic>
      <p:pic>
        <p:nvPicPr>
          <p:cNvPr id="7" name="Grafik 6" descr="1eRadauti 09-08-2010 Verwaltungsgebäude2.JPG">
            <a:extLst>
              <a:ext uri="{FF2B5EF4-FFF2-40B4-BE49-F238E27FC236}">
                <a16:creationId xmlns:a16="http://schemas.microsoft.com/office/drawing/2014/main" id="{AD728651-7595-FA4E-3588-A38A8A6717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93703" y="4770480"/>
            <a:ext cx="6003650" cy="1810098"/>
          </a:xfrm>
          <a:prstGeom prst="rect">
            <a:avLst/>
          </a:prstGeom>
          <a:ln w="25400">
            <a:solidFill>
              <a:srgbClr val="000000"/>
            </a:solid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8CAA31C9-F346-60F8-78CA-B31E3BF61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7842" y="4400046"/>
            <a:ext cx="3559398" cy="2202704"/>
          </a:xfrm>
          <a:prstGeom prst="rect">
            <a:avLst/>
          </a:prstGeom>
          <a:ln w="25400">
            <a:solidFill>
              <a:srgbClr val="000000"/>
            </a:solidFill>
          </a:ln>
          <a:effectLst>
            <a:outerShdw blurRad="292100" dist="139700" dir="2700000" algn="tl" rotWithShape="0">
              <a:srgbClr val="333333">
                <a:alpha val="65000"/>
              </a:srgbClr>
            </a:outerShdw>
          </a:effectLst>
        </p:spPr>
      </p:pic>
      <p:pic>
        <p:nvPicPr>
          <p:cNvPr id="2" name="Grafik 1">
            <a:extLst>
              <a:ext uri="{FF2B5EF4-FFF2-40B4-BE49-F238E27FC236}">
                <a16:creationId xmlns:a16="http://schemas.microsoft.com/office/drawing/2014/main" id="{EBC22891-3A39-420A-F171-3AA7DD14DB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8516" y="214037"/>
            <a:ext cx="3177978" cy="1191742"/>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2718453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13E49E7-EB02-42FE-2282-5CC58A17E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4456" y="1390857"/>
            <a:ext cx="6779438" cy="4519159"/>
          </a:xfrm>
          <a:prstGeom prst="rect">
            <a:avLst/>
          </a:prstGeom>
          <a:ln w="25400">
            <a:solidFill>
              <a:srgbClr val="000000"/>
            </a:solidFill>
          </a:ln>
          <a:effectLst>
            <a:outerShdw blurRad="292100" dist="139700" dir="2700000" algn="tl" rotWithShape="0">
              <a:srgbClr val="333333">
                <a:alpha val="65000"/>
              </a:srgbClr>
            </a:outerShdw>
          </a:effectLst>
        </p:spPr>
      </p:pic>
      <p:pic>
        <p:nvPicPr>
          <p:cNvPr id="17" name="Inhaltsplatzhalter 16">
            <a:extLst>
              <a:ext uri="{FF2B5EF4-FFF2-40B4-BE49-F238E27FC236}">
                <a16:creationId xmlns:a16="http://schemas.microsoft.com/office/drawing/2014/main" id="{20A574B3-D362-59D5-EB08-575D583D4F07}"/>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flipH="1">
            <a:off x="819326" y="1390857"/>
            <a:ext cx="2664683" cy="1776454"/>
          </a:xfrm>
          <a:prstGeom prst="rect">
            <a:avLst/>
          </a:prstGeom>
          <a:ln w="25400">
            <a:solidFill>
              <a:srgbClr val="000000"/>
            </a:solidFill>
          </a:ln>
          <a:effectLst>
            <a:outerShdw blurRad="292100" dist="139700" dir="2700000" algn="tl" rotWithShape="0">
              <a:srgbClr val="333333">
                <a:alpha val="65000"/>
              </a:srgbClr>
            </a:outerShdw>
          </a:effectLst>
        </p:spPr>
      </p:pic>
      <p:pic>
        <p:nvPicPr>
          <p:cNvPr id="2" name="Grafik 1">
            <a:extLst>
              <a:ext uri="{FF2B5EF4-FFF2-40B4-BE49-F238E27FC236}">
                <a16:creationId xmlns:a16="http://schemas.microsoft.com/office/drawing/2014/main" id="{FA66D2D0-BA2F-1AC7-0F56-E4E7F018C4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9518" y="340458"/>
            <a:ext cx="2717343" cy="1019004"/>
          </a:xfrm>
          <a:prstGeom prst="rect">
            <a:avLst/>
          </a:prstGeom>
        </p:spPr>
      </p:pic>
      <p:pic>
        <p:nvPicPr>
          <p:cNvPr id="11" name="Grafik 10">
            <a:extLst>
              <a:ext uri="{FF2B5EF4-FFF2-40B4-BE49-F238E27FC236}">
                <a16:creationId xmlns:a16="http://schemas.microsoft.com/office/drawing/2014/main" id="{20C0CF69-8FA7-26AC-E08F-A2C9893B11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695" y="3242702"/>
            <a:ext cx="2667314" cy="2667314"/>
          </a:xfrm>
          <a:prstGeom prst="rect">
            <a:avLst/>
          </a:prstGeom>
          <a:ln w="25400">
            <a:solidFill>
              <a:srgbClr val="000000"/>
            </a:solidFill>
          </a:ln>
          <a:effectLst>
            <a:outerShdw blurRad="292100" dist="139700" dir="2700000" algn="tl" rotWithShape="0">
              <a:srgbClr val="333333">
                <a:alpha val="65000"/>
              </a:srgbClr>
            </a:outerShdw>
          </a:effectLst>
        </p:spPr>
      </p:pic>
      <p:sp>
        <p:nvSpPr>
          <p:cNvPr id="6" name="Rechteck 5"/>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98269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9B4A45F-A8BF-FD10-D33E-2EE50E5241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7673" y="1628437"/>
            <a:ext cx="3457575" cy="3077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Grafik 8">
            <a:extLst>
              <a:ext uri="{FF2B5EF4-FFF2-40B4-BE49-F238E27FC236}">
                <a16:creationId xmlns:a16="http://schemas.microsoft.com/office/drawing/2014/main" id="{76E7D1DD-ADCC-F965-0650-1956B35C6A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991" y="1628438"/>
            <a:ext cx="3077195" cy="3077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Grafik 12">
            <a:extLst>
              <a:ext uri="{FF2B5EF4-FFF2-40B4-BE49-F238E27FC236}">
                <a16:creationId xmlns:a16="http://schemas.microsoft.com/office/drawing/2014/main" id="{6F3E7387-1318-0C28-1645-94406F67F9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5322" y="1628436"/>
            <a:ext cx="4110038" cy="3082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A51C4C34-DE9C-E5ED-492F-FD5B677FA4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11"/>
          <a:stretch/>
        </p:blipFill>
        <p:spPr>
          <a:xfrm>
            <a:off x="143991" y="4771041"/>
            <a:ext cx="4891820" cy="2628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a:extLst>
              <a:ext uri="{FF2B5EF4-FFF2-40B4-BE49-F238E27FC236}">
                <a16:creationId xmlns:a16="http://schemas.microsoft.com/office/drawing/2014/main" id="{B0082F55-BD40-1E7D-CB94-94BFF0DE8C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78611" y="4771041"/>
            <a:ext cx="5406749" cy="2628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Grafik 1">
            <a:extLst>
              <a:ext uri="{FF2B5EF4-FFF2-40B4-BE49-F238E27FC236}">
                <a16:creationId xmlns:a16="http://schemas.microsoft.com/office/drawing/2014/main" id="{DFC72D2B-2E5C-063A-AEF8-0480EC11D5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3161" y="500218"/>
            <a:ext cx="2174360" cy="815385"/>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3142250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Fotos\Gewerbebau\2012-0574 Autohaus Schweiger Reutte\Holzmagazin\DSC_0589.JPG">
            <a:extLst>
              <a:ext uri="{FF2B5EF4-FFF2-40B4-BE49-F238E27FC236}">
                <a16:creationId xmlns:a16="http://schemas.microsoft.com/office/drawing/2014/main" id="{C1A4E127-7E09-2F79-C308-242C34A0D02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365399"/>
            <a:ext cx="10691813" cy="6421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82EAB372-478C-7F31-37BD-FC671D7B37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62490" y="619627"/>
            <a:ext cx="790934" cy="1025320"/>
          </a:xfrm>
          <a:prstGeom prst="rect">
            <a:avLst/>
          </a:prstGeom>
        </p:spPr>
      </p:pic>
      <p:pic>
        <p:nvPicPr>
          <p:cNvPr id="3" name="Grafik 2">
            <a:extLst>
              <a:ext uri="{FF2B5EF4-FFF2-40B4-BE49-F238E27FC236}">
                <a16:creationId xmlns:a16="http://schemas.microsoft.com/office/drawing/2014/main" id="{FF96D645-A2A6-6AD0-126D-61F04EB7AE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037" y="619627"/>
            <a:ext cx="3805491" cy="963180"/>
          </a:xfrm>
          <a:prstGeom prst="rect">
            <a:avLst/>
          </a:prstGeom>
        </p:spPr>
      </p:pic>
      <p:pic>
        <p:nvPicPr>
          <p:cNvPr id="10" name="Grafik 9">
            <a:extLst>
              <a:ext uri="{FF2B5EF4-FFF2-40B4-BE49-F238E27FC236}">
                <a16:creationId xmlns:a16="http://schemas.microsoft.com/office/drawing/2014/main" id="{8F26533E-C0ED-CA12-2550-6F3CA3C170B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42704" y="644017"/>
            <a:ext cx="2400300" cy="914400"/>
          </a:xfrm>
          <a:prstGeom prst="rect">
            <a:avLst/>
          </a:prstGeom>
        </p:spPr>
      </p:pic>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396610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66D90E0D-FBD3-2997-BBEF-0A8A4BC6F58E}"/>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924847" y="2198534"/>
            <a:ext cx="9990766" cy="2858987"/>
          </a:xfrm>
          <a:prstGeom prst="rect">
            <a:avLst/>
          </a:prstGeom>
          <a:ln>
            <a:noFill/>
          </a:ln>
          <a:effectLst>
            <a:outerShdw blurRad="292100" dist="139700" dir="2700000" algn="tl" rotWithShape="0">
              <a:srgbClr val="333333">
                <a:alpha val="65000"/>
              </a:srgbClr>
            </a:outerShdw>
          </a:effectLst>
        </p:spPr>
      </p:pic>
      <p:pic>
        <p:nvPicPr>
          <p:cNvPr id="6" name="Inhaltsplatzhalter 4">
            <a:extLst>
              <a:ext uri="{FF2B5EF4-FFF2-40B4-BE49-F238E27FC236}">
                <a16:creationId xmlns:a16="http://schemas.microsoft.com/office/drawing/2014/main" id="{AB14426E-9DFD-7E4F-22D7-8B74B684DD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8534"/>
            <a:ext cx="3916264" cy="2858987"/>
          </a:xfrm>
          <a:prstGeom prst="rect">
            <a:avLst/>
          </a:prstGeom>
        </p:spPr>
      </p:pic>
      <p:pic>
        <p:nvPicPr>
          <p:cNvPr id="2" name="Grafik 1">
            <a:extLst>
              <a:ext uri="{FF2B5EF4-FFF2-40B4-BE49-F238E27FC236}">
                <a16:creationId xmlns:a16="http://schemas.microsoft.com/office/drawing/2014/main" id="{6B78A162-0CD4-3CC0-52B1-AF236937C7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70138" y="428519"/>
            <a:ext cx="2402934" cy="915403"/>
          </a:xfrm>
          <a:prstGeom prst="rect">
            <a:avLst/>
          </a:prstGeom>
        </p:spPr>
      </p:pic>
      <p:sp>
        <p:nvSpPr>
          <p:cNvPr id="5" name="Rechteck 4"/>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8"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9" name="Grafik 8">
            <a:extLst>
              <a:ext uri="{FF2B5EF4-FFF2-40B4-BE49-F238E27FC236}">
                <a16:creationId xmlns:a16="http://schemas.microsoft.com/office/drawing/2014/main" id="{3AA59348-1F1E-2597-4B49-C3C315361A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10" name="Rechteck 9"/>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Mobiles Bauen</a:t>
            </a:r>
          </a:p>
        </p:txBody>
      </p:sp>
      <p:pic>
        <p:nvPicPr>
          <p:cNvPr id="11" name="Grafik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0148" y="4575079"/>
            <a:ext cx="3125384" cy="562657"/>
          </a:xfrm>
          <a:prstGeom prst="rect">
            <a:avLst/>
          </a:prstGeom>
        </p:spPr>
      </p:pic>
    </p:spTree>
    <p:extLst>
      <p:ext uri="{BB962C8B-B14F-4D97-AF65-F5344CB8AC3E}">
        <p14:creationId xmlns:p14="http://schemas.microsoft.com/office/powerpoint/2010/main" val="728633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C0EA-25B8-0E13-5C18-94D299FD247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DD50AB7-BE4D-C1AA-6574-AEDF04BD9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746" y="994449"/>
            <a:ext cx="8722582" cy="5771738"/>
          </a:xfrm>
          <a:prstGeom prst="rect">
            <a:avLst/>
          </a:prstGeom>
          <a:ln w="25400">
            <a:solidFill>
              <a:srgbClr val="000000"/>
            </a:solidFill>
          </a:ln>
          <a:effectLst>
            <a:outerShdw blurRad="292100" dist="139700" dir="2700000" algn="tl" rotWithShape="0">
              <a:srgbClr val="333333">
                <a:alpha val="65000"/>
              </a:srgbClr>
            </a:outerShdw>
          </a:effectLst>
        </p:spPr>
      </p:pic>
      <p:sp>
        <p:nvSpPr>
          <p:cNvPr id="2" name="Textfeld 1">
            <a:extLst>
              <a:ext uri="{FF2B5EF4-FFF2-40B4-BE49-F238E27FC236}">
                <a16:creationId xmlns:a16="http://schemas.microsoft.com/office/drawing/2014/main" id="{CA1F6BE2-C4AD-DFC3-53ED-339E3F7F3A60}"/>
              </a:ext>
            </a:extLst>
          </p:cNvPr>
          <p:cNvSpPr txBox="1"/>
          <p:nvPr/>
        </p:nvSpPr>
        <p:spPr>
          <a:xfrm>
            <a:off x="5061141" y="160986"/>
            <a:ext cx="4665747" cy="746505"/>
          </a:xfrm>
          <a:prstGeom prst="rect">
            <a:avLst/>
          </a:prstGeom>
          <a:noFill/>
        </p:spPr>
        <p:txBody>
          <a:bodyPr wrap="square" rtlCol="0">
            <a:spAutoFit/>
          </a:bodyPr>
          <a:lstStyle/>
          <a:p>
            <a:r>
              <a:rPr lang="de-AT" sz="4210" dirty="0">
                <a:solidFill>
                  <a:prstClr val="white"/>
                </a:solidFill>
                <a:latin typeface="Arial" panose="020B0604020202020204" pitchFamily="34" charset="0"/>
                <a:cs typeface="Arial" panose="020B0604020202020204" pitchFamily="34" charset="0"/>
              </a:rPr>
              <a:t>Vindmøllebakken</a:t>
            </a:r>
          </a:p>
        </p:txBody>
      </p:sp>
      <p:sp>
        <p:nvSpPr>
          <p:cNvPr id="4" name="Textfeld 3">
            <a:extLst>
              <a:ext uri="{FF2B5EF4-FFF2-40B4-BE49-F238E27FC236}">
                <a16:creationId xmlns:a16="http://schemas.microsoft.com/office/drawing/2014/main" id="{591A648E-7CC4-8CE7-0D24-BE7BB4F81D22}"/>
              </a:ext>
            </a:extLst>
          </p:cNvPr>
          <p:cNvSpPr txBox="1"/>
          <p:nvPr/>
        </p:nvSpPr>
        <p:spPr>
          <a:xfrm>
            <a:off x="8047079" y="6895343"/>
            <a:ext cx="1521009" cy="335348"/>
          </a:xfrm>
          <a:prstGeom prst="rect">
            <a:avLst/>
          </a:prstGeom>
          <a:noFill/>
        </p:spPr>
        <p:txBody>
          <a:bodyPr wrap="square">
            <a:spAutoFit/>
          </a:bodyPr>
          <a:lstStyle/>
          <a:p>
            <a:pPr algn="ctr"/>
            <a:r>
              <a:rPr lang="de-CH" sz="1579" dirty="0">
                <a:solidFill>
                  <a:prstClr val="white"/>
                </a:solidFill>
              </a:rPr>
              <a:t>Helen&amp;Hard</a:t>
            </a:r>
          </a:p>
        </p:txBody>
      </p:sp>
      <p:sp>
        <p:nvSpPr>
          <p:cNvPr id="7" name="Rechteck 6">
            <a:extLst>
              <a:ext uri="{FF2B5EF4-FFF2-40B4-BE49-F238E27FC236}">
                <a16:creationId xmlns:a16="http://schemas.microsoft.com/office/drawing/2014/main" id="{8AF9E769-4A67-4DF0-A175-FAEB20A33075}"/>
              </a:ext>
            </a:extLst>
          </p:cNvPr>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id="{451162B2-BAF4-2B76-7417-49D93A26B5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291430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pic>
        <p:nvPicPr>
          <p:cNvPr id="4" name="Inhaltsplatzhalt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5062" y="744232"/>
            <a:ext cx="8668997" cy="5779331"/>
          </a:xfrm>
        </p:spPr>
      </p:pic>
      <p:sp>
        <p:nvSpPr>
          <p:cNvPr id="5" name="Rechteck 4"/>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969610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D1FC8CA6-38E6-9DA8-9D5D-DA2730A8440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39865" y="1759483"/>
            <a:ext cx="9987747" cy="4779076"/>
          </a:xfrm>
        </p:spPr>
      </p:pic>
      <p:pic>
        <p:nvPicPr>
          <p:cNvPr id="4" name="Grafik 3">
            <a:extLst>
              <a:ext uri="{FF2B5EF4-FFF2-40B4-BE49-F238E27FC236}">
                <a16:creationId xmlns:a16="http://schemas.microsoft.com/office/drawing/2014/main" id="{BED4FE61-7933-695E-0732-169EC60D4A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6776"/>
          <a:stretch/>
        </p:blipFill>
        <p:spPr>
          <a:xfrm>
            <a:off x="6473628" y="319015"/>
            <a:ext cx="3074539" cy="888722"/>
          </a:xfrm>
          <a:prstGeom prst="rect">
            <a:avLst/>
          </a:prstGeom>
        </p:spPr>
      </p:pic>
      <p:sp>
        <p:nvSpPr>
          <p:cNvPr id="5" name="Rechteck 4"/>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774837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8750" y="4336088"/>
            <a:ext cx="3810058" cy="2543430"/>
          </a:xfrm>
          <a:prstGeom prst="rect">
            <a:avLst/>
          </a:prstGeom>
          <a:ln w="25400">
            <a:solidFill>
              <a:srgbClr val="000000"/>
            </a:solidFill>
          </a:ln>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201" y="774171"/>
            <a:ext cx="3219607" cy="3302529"/>
          </a:xfrm>
          <a:prstGeom prst="rect">
            <a:avLst/>
          </a:prstGeom>
          <a:ln w="25400">
            <a:solidFill>
              <a:srgbClr val="000000"/>
            </a:solidFill>
          </a:ln>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333" y="4340568"/>
            <a:ext cx="3803671" cy="2538950"/>
          </a:xfrm>
          <a:prstGeom prst="rect">
            <a:avLst/>
          </a:prstGeom>
          <a:ln w="25400">
            <a:solidFill>
              <a:srgbClr val="000000"/>
            </a:solidFill>
          </a:ln>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333" y="774171"/>
            <a:ext cx="4947189" cy="3302529"/>
          </a:xfrm>
          <a:prstGeom prst="rect">
            <a:avLst/>
          </a:prstGeom>
          <a:ln w="25400">
            <a:solidFill>
              <a:srgbClr val="000000"/>
            </a:solidFill>
          </a:ln>
        </p:spPr>
      </p:pic>
      <p:sp>
        <p:nvSpPr>
          <p:cNvPr id="9" name="Rechteck 8"/>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48578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6406B63-573F-8057-776F-806216C86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593" y="1092963"/>
            <a:ext cx="3883107" cy="2643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a:extLst>
              <a:ext uri="{FF2B5EF4-FFF2-40B4-BE49-F238E27FC236}">
                <a16:creationId xmlns:a16="http://schemas.microsoft.com/office/drawing/2014/main" id="{DC644DAD-30BC-99D5-CEC6-6EAD01B133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6732" y="4849983"/>
            <a:ext cx="3671341" cy="244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5B89DC2A-692A-657A-9764-2B8424F1AF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6732" y="1092963"/>
            <a:ext cx="2380765" cy="3569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Grafik 7">
            <a:extLst>
              <a:ext uri="{FF2B5EF4-FFF2-40B4-BE49-F238E27FC236}">
                <a16:creationId xmlns:a16="http://schemas.microsoft.com/office/drawing/2014/main" id="{058DC54C-7DF1-1756-F9B6-04E4F7EAC1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592" y="3881591"/>
            <a:ext cx="3883107" cy="2588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Grafik 1">
            <a:extLst>
              <a:ext uri="{FF2B5EF4-FFF2-40B4-BE49-F238E27FC236}">
                <a16:creationId xmlns:a16="http://schemas.microsoft.com/office/drawing/2014/main" id="{5074BCF7-21C0-FD86-F6FF-4222FDCAE9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76529" y="1577340"/>
            <a:ext cx="2719875" cy="3084985"/>
          </a:xfrm>
          <a:prstGeom prst="rect">
            <a:avLst/>
          </a:prstGeom>
          <a:ln w="25400">
            <a:solidFill>
              <a:schemeClr val="bg2"/>
            </a:solidFill>
          </a:ln>
        </p:spPr>
      </p:pic>
      <p:sp>
        <p:nvSpPr>
          <p:cNvPr id="9" name="Rechteck 8"/>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227422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6018C77E-9B0F-0BEE-ECF1-ACE28256E5ED}"/>
              </a:ext>
            </a:extLst>
          </p:cNvPr>
          <p:cNvSpPr>
            <a:spLocks noGrp="1"/>
          </p:cNvSpPr>
          <p:nvPr>
            <p:ph type="title"/>
          </p:nvPr>
        </p:nvSpPr>
        <p:spPr>
          <a:xfrm>
            <a:off x="6453353" y="1101419"/>
            <a:ext cx="3181771" cy="1162457"/>
          </a:xfrm>
        </p:spPr>
        <p:txBody>
          <a:bodyPr>
            <a:normAutofit/>
          </a:bodyPr>
          <a:lstStyle/>
          <a:p>
            <a:r>
              <a:rPr lang="de-DE" sz="2806" dirty="0">
                <a:solidFill>
                  <a:srgbClr val="FF0000"/>
                </a:solidFill>
                <a:latin typeface="Arial" panose="020B0604020202020204" pitchFamily="34" charset="0"/>
                <a:cs typeface="Arial" panose="020B0604020202020204" pitchFamily="34" charset="0"/>
              </a:rPr>
              <a:t>HOLZ</a:t>
            </a:r>
            <a:r>
              <a:rPr lang="de-DE" sz="2806" dirty="0">
                <a:solidFill>
                  <a:schemeClr val="tx1"/>
                </a:solidFill>
                <a:latin typeface="Arial" panose="020B0604020202020204" pitchFamily="34" charset="0"/>
                <a:cs typeface="Arial" panose="020B0604020202020204" pitchFamily="34" charset="0"/>
              </a:rPr>
              <a:t>HAUS</a:t>
            </a:r>
            <a:r>
              <a:rPr lang="de-DE" sz="2806" dirty="0">
                <a:latin typeface="Arial" panose="020B0604020202020204" pitchFamily="34" charset="0"/>
                <a:cs typeface="Arial" panose="020B0604020202020204" pitchFamily="34" charset="0"/>
              </a:rPr>
              <a:t> USA</a:t>
            </a:r>
          </a:p>
        </p:txBody>
      </p:sp>
      <p:sp>
        <p:nvSpPr>
          <p:cNvPr id="4" name="Titel 1">
            <a:extLst>
              <a:ext uri="{FF2B5EF4-FFF2-40B4-BE49-F238E27FC236}">
                <a16:creationId xmlns:a16="http://schemas.microsoft.com/office/drawing/2014/main" id="{06A42EF6-5B4B-3336-3688-F335B4695C50}"/>
              </a:ext>
            </a:extLst>
          </p:cNvPr>
          <p:cNvSpPr txBox="1">
            <a:spLocks/>
          </p:cNvSpPr>
          <p:nvPr/>
        </p:nvSpPr>
        <p:spPr>
          <a:xfrm>
            <a:off x="6276144" y="796199"/>
            <a:ext cx="7216973" cy="1002357"/>
          </a:xfrm>
          <a:prstGeom prst="rect">
            <a:avLst/>
          </a:prstGeom>
        </p:spPr>
        <p:txBody>
          <a:bodyPr vert="horz" lIns="80189" tIns="40094" rIns="80189" bIns="40094" rtlCol="0" anchor="ctr">
            <a:normAutofit fontScale="8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br>
              <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rPr>
            </a:br>
            <a:endPar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85EC6B49-8715-92A0-7270-6E85B5932E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878" y="4703630"/>
            <a:ext cx="3539959" cy="2144845"/>
          </a:xfrm>
          <a:prstGeom prst="rect">
            <a:avLst/>
          </a:prstGeom>
          <a:ln w="25400">
            <a:solidFill>
              <a:srgbClr val="000000"/>
            </a:solid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05E75A1F-A8E2-BBBB-1F57-6F5BBCC8AE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76699" y="2137084"/>
            <a:ext cx="6197483" cy="4711391"/>
          </a:xfrm>
          <a:prstGeom prst="rect">
            <a:avLst/>
          </a:prstGeom>
          <a:ln w="25400">
            <a:solidFill>
              <a:srgbClr val="000000"/>
            </a:solidFill>
          </a:ln>
        </p:spPr>
      </p:pic>
      <p:pic>
        <p:nvPicPr>
          <p:cNvPr id="6" name="Grafik 5">
            <a:extLst>
              <a:ext uri="{FF2B5EF4-FFF2-40B4-BE49-F238E27FC236}">
                <a16:creationId xmlns:a16="http://schemas.microsoft.com/office/drawing/2014/main" id="{7FF1BEC7-554A-4299-300C-B4BD2EDCE4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78" y="2137084"/>
            <a:ext cx="3552362" cy="2368241"/>
          </a:xfrm>
          <a:prstGeom prst="rect">
            <a:avLst/>
          </a:prstGeom>
          <a:ln w="25400">
            <a:solidFill>
              <a:srgbClr val="000000"/>
            </a:solidFill>
          </a:ln>
        </p:spPr>
      </p:pic>
      <p:pic>
        <p:nvPicPr>
          <p:cNvPr id="5" name="Grafik 4">
            <a:extLst>
              <a:ext uri="{FF2B5EF4-FFF2-40B4-BE49-F238E27FC236}">
                <a16:creationId xmlns:a16="http://schemas.microsoft.com/office/drawing/2014/main" id="{F9EB5B0C-E946-252F-D9F2-239C7149A4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6776"/>
          <a:stretch/>
        </p:blipFill>
        <p:spPr>
          <a:xfrm>
            <a:off x="6564661" y="337751"/>
            <a:ext cx="2959157" cy="855370"/>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3565148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293E4-C75C-9202-B10A-588AEDC935F8}"/>
            </a:ext>
          </a:extLst>
        </p:cNvPr>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23E6B104-5842-37CA-C871-80C8480BF488}"/>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924847" y="2198534"/>
            <a:ext cx="9990766" cy="2858987"/>
          </a:xfrm>
          <a:prstGeom prst="rect">
            <a:avLst/>
          </a:prstGeom>
          <a:ln>
            <a:noFill/>
          </a:ln>
          <a:effectLst>
            <a:outerShdw blurRad="292100" dist="139700" dir="2700000" algn="tl" rotWithShape="0">
              <a:srgbClr val="333333">
                <a:alpha val="65000"/>
              </a:srgbClr>
            </a:outerShdw>
          </a:effectLst>
        </p:spPr>
      </p:pic>
      <p:pic>
        <p:nvPicPr>
          <p:cNvPr id="6" name="Inhaltsplatzhalter 4">
            <a:extLst>
              <a:ext uri="{FF2B5EF4-FFF2-40B4-BE49-F238E27FC236}">
                <a16:creationId xmlns:a16="http://schemas.microsoft.com/office/drawing/2014/main" id="{F5C97B56-3FC6-9B6E-DC25-2E9A6F43F4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8534"/>
            <a:ext cx="3916264" cy="2858987"/>
          </a:xfrm>
          <a:prstGeom prst="rect">
            <a:avLst/>
          </a:prstGeom>
        </p:spPr>
      </p:pic>
      <p:pic>
        <p:nvPicPr>
          <p:cNvPr id="2" name="Grafik 1">
            <a:extLst>
              <a:ext uri="{FF2B5EF4-FFF2-40B4-BE49-F238E27FC236}">
                <a16:creationId xmlns:a16="http://schemas.microsoft.com/office/drawing/2014/main" id="{1E79C8B5-557C-8D6A-4848-B15CD38EEF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70138" y="428519"/>
            <a:ext cx="2402934" cy="915403"/>
          </a:xfrm>
          <a:prstGeom prst="rect">
            <a:avLst/>
          </a:prstGeom>
        </p:spPr>
      </p:pic>
      <p:sp>
        <p:nvSpPr>
          <p:cNvPr id="5" name="Rechteck 4">
            <a:extLst>
              <a:ext uri="{FF2B5EF4-FFF2-40B4-BE49-F238E27FC236}">
                <a16:creationId xmlns:a16="http://schemas.microsoft.com/office/drawing/2014/main" id="{EB51E788-CA36-C708-D146-7FD35B4021F5}"/>
              </a:ext>
            </a:extLst>
          </p:cNvPr>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a:extLst>
              <a:ext uri="{FF2B5EF4-FFF2-40B4-BE49-F238E27FC236}">
                <a16:creationId xmlns:a16="http://schemas.microsoft.com/office/drawing/2014/main" id="{C490E75F-3DA5-68B3-3468-90D0A3A562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8" name="Inhaltsplatzhalter 4">
            <a:extLst>
              <a:ext uri="{FF2B5EF4-FFF2-40B4-BE49-F238E27FC236}">
                <a16:creationId xmlns:a16="http://schemas.microsoft.com/office/drawing/2014/main" id="{55D46034-D1FA-C82E-2F4B-AE410687D8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pic>
        <p:nvPicPr>
          <p:cNvPr id="9" name="Grafik 8">
            <a:extLst>
              <a:ext uri="{FF2B5EF4-FFF2-40B4-BE49-F238E27FC236}">
                <a16:creationId xmlns:a16="http://schemas.microsoft.com/office/drawing/2014/main" id="{CD5CBF3C-7987-FEE8-F696-8A20BD41A3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10" name="Rechteck 9">
            <a:extLst>
              <a:ext uri="{FF2B5EF4-FFF2-40B4-BE49-F238E27FC236}">
                <a16:creationId xmlns:a16="http://schemas.microsoft.com/office/drawing/2014/main" id="{4B0C230D-8DA1-C1BD-97A2-7BAA4796BDB5}"/>
              </a:ext>
            </a:extLst>
          </p:cNvPr>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dirty="0">
                <a:solidFill>
                  <a:schemeClr val="bg1"/>
                </a:solidFill>
                <a:latin typeface="Arial" panose="020B0604020202020204" pitchFamily="34" charset="0"/>
                <a:cs typeface="Arial" panose="020B0604020202020204" pitchFamily="34" charset="0"/>
              </a:rPr>
              <a:t>Höher und dichter</a:t>
            </a:r>
          </a:p>
        </p:txBody>
      </p:sp>
      <p:pic>
        <p:nvPicPr>
          <p:cNvPr id="11" name="Grafik 10">
            <a:extLst>
              <a:ext uri="{FF2B5EF4-FFF2-40B4-BE49-F238E27FC236}">
                <a16:creationId xmlns:a16="http://schemas.microsoft.com/office/drawing/2014/main" id="{ED89D15E-018D-3582-9977-25E730752F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0148" y="4604514"/>
            <a:ext cx="3125384" cy="562657"/>
          </a:xfrm>
          <a:prstGeom prst="rect">
            <a:avLst/>
          </a:prstGeom>
        </p:spPr>
      </p:pic>
    </p:spTree>
    <p:extLst>
      <p:ext uri="{BB962C8B-B14F-4D97-AF65-F5344CB8AC3E}">
        <p14:creationId xmlns:p14="http://schemas.microsoft.com/office/powerpoint/2010/main" val="921534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6A42EF6-5B4B-3336-3688-F335B4695C50}"/>
              </a:ext>
            </a:extLst>
          </p:cNvPr>
          <p:cNvSpPr txBox="1">
            <a:spLocks/>
          </p:cNvSpPr>
          <p:nvPr/>
        </p:nvSpPr>
        <p:spPr>
          <a:xfrm>
            <a:off x="6276144" y="796199"/>
            <a:ext cx="7216973" cy="1002357"/>
          </a:xfrm>
          <a:prstGeom prst="rect">
            <a:avLst/>
          </a:prstGeom>
        </p:spPr>
        <p:txBody>
          <a:bodyPr vert="horz" lIns="80189" tIns="40094" rIns="80189" bIns="40094" rtlCol="0" anchor="ctr">
            <a:normAutofit fontScale="8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br>
              <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rPr>
            </a:br>
            <a:endPar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endParaRPr>
          </a:p>
        </p:txBody>
      </p:sp>
      <p:sp>
        <p:nvSpPr>
          <p:cNvPr id="5" name="Rechteck 4"/>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2988" y="1352230"/>
            <a:ext cx="7991072" cy="5326999"/>
          </a:xfrm>
          <a:prstGeom prst="rect">
            <a:avLst/>
          </a:prstGeom>
        </p:spPr>
      </p:pic>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1265" y="-635311"/>
            <a:ext cx="3009396" cy="3009396"/>
          </a:xfrm>
          <a:prstGeom prst="rect">
            <a:avLst/>
          </a:prstGeom>
        </p:spPr>
      </p:pic>
    </p:spTree>
    <p:extLst>
      <p:ext uri="{BB962C8B-B14F-4D97-AF65-F5344CB8AC3E}">
        <p14:creationId xmlns:p14="http://schemas.microsoft.com/office/powerpoint/2010/main" val="2925266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6A42EF6-5B4B-3336-3688-F335B4695C50}"/>
              </a:ext>
            </a:extLst>
          </p:cNvPr>
          <p:cNvSpPr txBox="1">
            <a:spLocks/>
          </p:cNvSpPr>
          <p:nvPr/>
        </p:nvSpPr>
        <p:spPr>
          <a:xfrm>
            <a:off x="6276144" y="796199"/>
            <a:ext cx="7216973" cy="1002357"/>
          </a:xfrm>
          <a:prstGeom prst="rect">
            <a:avLst/>
          </a:prstGeom>
        </p:spPr>
        <p:txBody>
          <a:bodyPr vert="horz" lIns="80189" tIns="40094" rIns="80189" bIns="40094" rtlCol="0" anchor="ctr">
            <a:normAutofit fontScale="8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br>
              <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rPr>
            </a:br>
            <a:endPar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84204138-22D6-4C25-3EDA-5B8AB71CB0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68720" y="1576939"/>
            <a:ext cx="4722852" cy="4858968"/>
          </a:xfrm>
          <a:prstGeom prst="rect">
            <a:avLst/>
          </a:prstGeom>
        </p:spPr>
      </p:pic>
      <p:pic>
        <p:nvPicPr>
          <p:cNvPr id="6" name="Grafik 5">
            <a:extLst>
              <a:ext uri="{FF2B5EF4-FFF2-40B4-BE49-F238E27FC236}">
                <a16:creationId xmlns:a16="http://schemas.microsoft.com/office/drawing/2014/main" id="{D2FCC591-89E4-E85E-F10E-46C0FBCEEC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93905" y="1415851"/>
            <a:ext cx="4722853" cy="5181148"/>
          </a:xfrm>
          <a:prstGeom prst="rect">
            <a:avLst/>
          </a:prstGeom>
        </p:spPr>
      </p:pic>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1265" y="-635311"/>
            <a:ext cx="3009396" cy="3009396"/>
          </a:xfrm>
          <a:prstGeom prst="rect">
            <a:avLst/>
          </a:prstGeom>
        </p:spPr>
      </p:pic>
    </p:spTree>
    <p:extLst>
      <p:ext uri="{BB962C8B-B14F-4D97-AF65-F5344CB8AC3E}">
        <p14:creationId xmlns:p14="http://schemas.microsoft.com/office/powerpoint/2010/main" val="152867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6A42EF6-5B4B-3336-3688-F335B4695C50}"/>
              </a:ext>
            </a:extLst>
          </p:cNvPr>
          <p:cNvSpPr txBox="1">
            <a:spLocks/>
          </p:cNvSpPr>
          <p:nvPr/>
        </p:nvSpPr>
        <p:spPr>
          <a:xfrm>
            <a:off x="6276144" y="796199"/>
            <a:ext cx="7216973" cy="1002357"/>
          </a:xfrm>
          <a:prstGeom prst="rect">
            <a:avLst/>
          </a:prstGeom>
        </p:spPr>
        <p:txBody>
          <a:bodyPr vert="horz" lIns="80189" tIns="40094" rIns="80189" bIns="40094" rtlCol="0" anchor="ctr">
            <a:normAutofit fontScale="8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br>
              <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rPr>
            </a:br>
            <a:endParaRPr lang="de-AT" sz="4736" dirty="0">
              <a:gradFill flip="none" rotWithShape="1">
                <a:gsLst>
                  <a:gs pos="28000">
                    <a:prstClr val="white">
                      <a:lumMod val="93000"/>
                    </a:prstClr>
                  </a:gs>
                  <a:gs pos="0">
                    <a:prstClr val="black">
                      <a:lumMod val="25000"/>
                      <a:lumOff val="75000"/>
                    </a:prstClr>
                  </a:gs>
                  <a:gs pos="100000">
                    <a:srgbClr val="F8F8F8">
                      <a:lumMod val="0"/>
                      <a:lumOff val="100000"/>
                    </a:srgbClr>
                  </a:gs>
                </a:gsLst>
                <a:lin ang="4800000" scaled="0"/>
                <a:tileRect/>
              </a:gra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4C304EF9-0257-B478-605F-55A136697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84924" y="2364692"/>
            <a:ext cx="5278440" cy="3958830"/>
          </a:xfrm>
          <a:prstGeom prst="rect">
            <a:avLst/>
          </a:prstGeom>
        </p:spPr>
      </p:pic>
      <p:pic>
        <p:nvPicPr>
          <p:cNvPr id="6" name="Grafik 5">
            <a:extLst>
              <a:ext uri="{FF2B5EF4-FFF2-40B4-BE49-F238E27FC236}">
                <a16:creationId xmlns:a16="http://schemas.microsoft.com/office/drawing/2014/main" id="{3A34C699-C37D-AE4C-7B84-3F95F3E983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10387" y="2364692"/>
            <a:ext cx="5278438" cy="3958829"/>
          </a:xfrm>
          <a:prstGeom prst="rect">
            <a:avLst/>
          </a:prstGeom>
        </p:spPr>
      </p:pic>
      <p:sp>
        <p:nvSpPr>
          <p:cNvPr id="7" name="Rechteck 6"/>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1265" y="-635311"/>
            <a:ext cx="3009396" cy="3009396"/>
          </a:xfrm>
          <a:prstGeom prst="rect">
            <a:avLst/>
          </a:prstGeom>
        </p:spPr>
      </p:pic>
    </p:spTree>
    <p:extLst>
      <p:ext uri="{BB962C8B-B14F-4D97-AF65-F5344CB8AC3E}">
        <p14:creationId xmlns:p14="http://schemas.microsoft.com/office/powerpoint/2010/main" val="3782003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F94179-8CCF-56E9-ABCE-CD07B2A56D9A}"/>
              </a:ext>
            </a:extLst>
          </p:cNvPr>
          <p:cNvSpPr txBox="1"/>
          <p:nvPr/>
        </p:nvSpPr>
        <p:spPr>
          <a:xfrm>
            <a:off x="3908453" y="3272005"/>
            <a:ext cx="5178903" cy="1015663"/>
          </a:xfrm>
          <a:prstGeom prst="rect">
            <a:avLst/>
          </a:prstGeom>
          <a:noFill/>
        </p:spPr>
        <p:txBody>
          <a:bodyPr wrap="square" rtlCol="0">
            <a:spAutoFit/>
          </a:bodyPr>
          <a:lstStyle/>
          <a:p>
            <a:r>
              <a:rPr lang="de-AT" sz="6000" dirty="0"/>
              <a:t>Willkommen</a:t>
            </a:r>
          </a:p>
        </p:txBody>
      </p:sp>
      <p:pic>
        <p:nvPicPr>
          <p:cNvPr id="3" name="Inhaltsplatzhalter 4">
            <a:extLst>
              <a:ext uri="{FF2B5EF4-FFF2-40B4-BE49-F238E27FC236}">
                <a16:creationId xmlns:a16="http://schemas.microsoft.com/office/drawing/2014/main" id="{65CF4166-3942-2CDE-44D9-033919E241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 y="-281190"/>
            <a:ext cx="12192000" cy="8122051"/>
          </a:xfrm>
          <a:prstGeom prst="rect">
            <a:avLst/>
          </a:prstGeom>
        </p:spPr>
      </p:pic>
      <p:sp>
        <p:nvSpPr>
          <p:cNvPr id="16" name="Titel 1">
            <a:extLst>
              <a:ext uri="{FF2B5EF4-FFF2-40B4-BE49-F238E27FC236}">
                <a16:creationId xmlns:a16="http://schemas.microsoft.com/office/drawing/2014/main" id="{DEA17441-1634-9047-8513-D356FD4148AC}"/>
              </a:ext>
            </a:extLst>
          </p:cNvPr>
          <p:cNvSpPr txBox="1">
            <a:spLocks/>
          </p:cNvSpPr>
          <p:nvPr/>
        </p:nvSpPr>
        <p:spPr>
          <a:xfrm>
            <a:off x="7660994" y="6691826"/>
            <a:ext cx="2325844" cy="491782"/>
          </a:xfrm>
          <a:prstGeom prst="rect">
            <a:avLst/>
          </a:prstGeom>
        </p:spPr>
        <p:txBody>
          <a:bodyPr/>
          <a:lstStyle>
            <a:lvl1pPr algn="l" defTabSz="801929" rtl="0" eaLnBrk="1" latinLnBrk="0" hangingPunct="1">
              <a:lnSpc>
                <a:spcPct val="90000"/>
              </a:lnSpc>
              <a:spcBef>
                <a:spcPct val="0"/>
              </a:spcBef>
              <a:buNone/>
              <a:defRPr sz="4736"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de-AT" sz="1800" dirty="0">
                <a:solidFill>
                  <a:schemeClr val="tx2"/>
                </a:solidFill>
                <a:latin typeface="Arial" panose="020B0604020202020204" pitchFamily="34" charset="0"/>
                <a:ea typeface="+mn-ea"/>
                <a:cs typeface="Arial" panose="020B0604020202020204" pitchFamily="34" charset="0"/>
              </a:rPr>
              <a:t>Manfred Saurer</a:t>
            </a:r>
          </a:p>
        </p:txBody>
      </p:sp>
      <p:pic>
        <p:nvPicPr>
          <p:cNvPr id="19" name="Grafik 18">
            <a:extLst>
              <a:ext uri="{FF2B5EF4-FFF2-40B4-BE49-F238E27FC236}">
                <a16:creationId xmlns:a16="http://schemas.microsoft.com/office/drawing/2014/main" id="{3AA59348-1F1E-2597-4B49-C3C315361A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092" y="5788550"/>
            <a:ext cx="899440" cy="1165980"/>
          </a:xfrm>
          <a:prstGeom prst="rect">
            <a:avLst/>
          </a:prstGeom>
        </p:spPr>
      </p:pic>
      <p:sp>
        <p:nvSpPr>
          <p:cNvPr id="5" name="Rechteck 4"/>
          <p:cNvSpPr/>
          <p:nvPr/>
        </p:nvSpPr>
        <p:spPr>
          <a:xfrm>
            <a:off x="-578314" y="2264596"/>
            <a:ext cx="12192000" cy="2953356"/>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200" dirty="0">
              <a:solidFill>
                <a:schemeClr val="bg1"/>
              </a:solidFill>
              <a:latin typeface="Arial" panose="020B0604020202020204" pitchFamily="34" charset="0"/>
              <a:cs typeface="Arial" panose="020B0604020202020204" pitchFamily="34" charset="0"/>
            </a:endParaRPr>
          </a:p>
          <a:p>
            <a:pPr algn="ctr"/>
            <a:endParaRPr lang="de-AT" sz="3200" dirty="0">
              <a:solidFill>
                <a:schemeClr val="bg1"/>
              </a:solidFill>
              <a:latin typeface="Arial" panose="020B0604020202020204" pitchFamily="34" charset="0"/>
              <a:cs typeface="Arial" panose="020B0604020202020204" pitchFamily="34" charset="0"/>
            </a:endParaRPr>
          </a:p>
          <a:p>
            <a:pPr algn="ctr"/>
            <a:r>
              <a:rPr lang="de-AT" sz="3200" dirty="0">
                <a:solidFill>
                  <a:schemeClr val="bg1"/>
                </a:solidFill>
                <a:latin typeface="Arial" panose="020B0604020202020204" pitchFamily="34" charset="0"/>
                <a:cs typeface="Arial" panose="020B0604020202020204" pitchFamily="34" charset="0"/>
              </a:rPr>
              <a:t>Wohin geht die Reise? Zukunftstrends Holzbau!</a:t>
            </a: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794" y="2777971"/>
            <a:ext cx="5869589" cy="1056691"/>
          </a:xfrm>
          <a:prstGeom prst="rect">
            <a:avLst/>
          </a:prstGeom>
        </p:spPr>
      </p:pic>
    </p:spTree>
    <p:extLst>
      <p:ext uri="{BB962C8B-B14F-4D97-AF65-F5344CB8AC3E}">
        <p14:creationId xmlns:p14="http://schemas.microsoft.com/office/powerpoint/2010/main" val="3768556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DAAE163-D344-B509-B9B2-4EF9573E95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121" y="1325984"/>
            <a:ext cx="3902943" cy="4937031"/>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C247DA2D-E459-E8C5-A7B7-0A869FAD986B}"/>
              </a:ext>
            </a:extLst>
          </p:cNvPr>
          <p:cNvSpPr txBox="1"/>
          <p:nvPr/>
        </p:nvSpPr>
        <p:spPr>
          <a:xfrm>
            <a:off x="5345906" y="489573"/>
            <a:ext cx="3941999" cy="632161"/>
          </a:xfrm>
          <a:prstGeom prst="rect">
            <a:avLst/>
          </a:prstGeom>
          <a:noFill/>
        </p:spPr>
        <p:txBody>
          <a:bodyPr wrap="square">
            <a:spAutoFit/>
          </a:bodyPr>
          <a:lstStyle/>
          <a:p>
            <a:r>
              <a:rPr lang="de-DE" sz="3508" b="1" dirty="0">
                <a:solidFill>
                  <a:srgbClr val="FF0000"/>
                </a:solidFill>
              </a:rPr>
              <a:t>Gaining</a:t>
            </a:r>
            <a:r>
              <a:rPr lang="de-DE" sz="3508" b="1" dirty="0">
                <a:solidFill>
                  <a:prstClr val="white"/>
                </a:solidFill>
              </a:rPr>
              <a:t> </a:t>
            </a:r>
            <a:r>
              <a:rPr lang="de-DE" sz="3508" b="1" dirty="0">
                <a:solidFill>
                  <a:prstClr val="white"/>
                </a:solidFill>
                <a:latin typeface="Arial" panose="020B0604020202020204" pitchFamily="34" charset="0"/>
                <a:cs typeface="Arial" panose="020B0604020202020204" pitchFamily="34" charset="0"/>
              </a:rPr>
              <a:t>by</a:t>
            </a:r>
            <a:r>
              <a:rPr lang="de-DE" sz="3508" b="1" dirty="0">
                <a:solidFill>
                  <a:prstClr val="white"/>
                </a:solidFill>
              </a:rPr>
              <a:t> Sharing</a:t>
            </a: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0060" y="1103799"/>
            <a:ext cx="2301353" cy="3071515"/>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5" name="Grafik 4">
            <a:extLst>
              <a:ext uri="{FF2B5EF4-FFF2-40B4-BE49-F238E27FC236}">
                <a16:creationId xmlns:a16="http://schemas.microsoft.com/office/drawing/2014/main" id="{5C017EE8-E30E-D5BF-AD51-66490178E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45906" y="4157379"/>
            <a:ext cx="4800960" cy="3200640"/>
          </a:xfrm>
          <a:prstGeom prst="rect">
            <a:avLst/>
          </a:prstGeom>
        </p:spPr>
      </p:pic>
    </p:spTree>
    <p:extLst>
      <p:ext uri="{BB962C8B-B14F-4D97-AF65-F5344CB8AC3E}">
        <p14:creationId xmlns:p14="http://schemas.microsoft.com/office/powerpoint/2010/main" val="305604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4363" y="555171"/>
            <a:ext cx="4510769" cy="3608615"/>
          </a:xfrm>
          <a:prstGeom prst="rect">
            <a:avLst/>
          </a:prstGeom>
          <a:ln w="25400">
            <a:solidFill>
              <a:srgbClr val="000000"/>
            </a:solidFill>
          </a:ln>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0076" y="4243325"/>
            <a:ext cx="4521928" cy="2543585"/>
          </a:xfrm>
          <a:prstGeom prst="rect">
            <a:avLst/>
          </a:prstGeom>
          <a:ln w="25400">
            <a:solidFill>
              <a:srgbClr val="000000"/>
            </a:solidFill>
          </a:ln>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619" y="4243325"/>
            <a:ext cx="3179481" cy="2543585"/>
          </a:xfrm>
          <a:prstGeom prst="rect">
            <a:avLst/>
          </a:prstGeom>
          <a:ln w="25400">
            <a:solidFill>
              <a:srgbClr val="000000"/>
            </a:solidFill>
          </a:ln>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9619" y="555171"/>
            <a:ext cx="2706461" cy="3608615"/>
          </a:xfrm>
          <a:prstGeom prst="rect">
            <a:avLst/>
          </a:prstGeom>
          <a:ln w="25400">
            <a:solidFill>
              <a:srgbClr val="000000"/>
            </a:solidFill>
          </a:ln>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238847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C72E7-17F6-7374-9835-C669B5A0F7F7}"/>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5A3348BB-4126-199D-ED3B-86C328A3D3C9}"/>
              </a:ext>
            </a:extLst>
          </p:cNvPr>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a:extLst>
              <a:ext uri="{FF2B5EF4-FFF2-40B4-BE49-F238E27FC236}">
                <a16:creationId xmlns:a16="http://schemas.microsoft.com/office/drawing/2014/main" id="{1FD46708-4FCA-C583-A36F-219AE8FD6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pic>
        <p:nvPicPr>
          <p:cNvPr id="3" name="Grafik 2">
            <a:extLst>
              <a:ext uri="{FF2B5EF4-FFF2-40B4-BE49-F238E27FC236}">
                <a16:creationId xmlns:a16="http://schemas.microsoft.com/office/drawing/2014/main" id="{3144858D-DF35-26EF-C9F6-045AE400BB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946" y="247696"/>
            <a:ext cx="9169879" cy="6347276"/>
          </a:xfrm>
          <a:prstGeom prst="rect">
            <a:avLst/>
          </a:prstGeom>
        </p:spPr>
      </p:pic>
    </p:spTree>
    <p:extLst>
      <p:ext uri="{BB962C8B-B14F-4D97-AF65-F5344CB8AC3E}">
        <p14:creationId xmlns:p14="http://schemas.microsoft.com/office/powerpoint/2010/main" val="325757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A97360D-0895-D01A-4F88-33B208C719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3459" y="13044"/>
            <a:ext cx="6165158" cy="2838086"/>
          </a:xfrm>
          <a:prstGeom prst="rect">
            <a:avLst/>
          </a:prstGeom>
        </p:spPr>
      </p:pic>
      <p:pic>
        <p:nvPicPr>
          <p:cNvPr id="5" name="Inhaltsplatzhalter 4">
            <a:extLst>
              <a:ext uri="{FF2B5EF4-FFF2-40B4-BE49-F238E27FC236}">
                <a16:creationId xmlns:a16="http://schemas.microsoft.com/office/drawing/2014/main" id="{80FA8BB0-0807-AD43-BFC2-197423F2263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968468" y="2851130"/>
            <a:ext cx="5723345" cy="3566405"/>
          </a:xfrm>
        </p:spPr>
      </p:pic>
      <p:pic>
        <p:nvPicPr>
          <p:cNvPr id="7" name="Grafik 6">
            <a:extLst>
              <a:ext uri="{FF2B5EF4-FFF2-40B4-BE49-F238E27FC236}">
                <a16:creationId xmlns:a16="http://schemas.microsoft.com/office/drawing/2014/main" id="{2B18AC1F-E88E-C6D4-E3E8-3D73B9AE77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851130"/>
            <a:ext cx="6165158" cy="3566405"/>
          </a:xfrm>
          <a:prstGeom prst="rect">
            <a:avLst/>
          </a:prstGeom>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230862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C18002A-CEC7-AED4-74E7-797B7E158762}"/>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558351" y="1631317"/>
            <a:ext cx="3929063" cy="2617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9FB9F493-21FF-132C-ABAA-B0370BB92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8338" y="1630629"/>
            <a:ext cx="3928499" cy="2619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413" y="4400929"/>
            <a:ext cx="3932001" cy="2105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8339" y="4400929"/>
            <a:ext cx="3158398" cy="2105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nhaltsplatzhalter 6">
            <a:extLst>
              <a:ext uri="{FF2B5EF4-FFF2-40B4-BE49-F238E27FC236}">
                <a16:creationId xmlns:a16="http://schemas.microsoft.com/office/drawing/2014/main" id="{50375E56-DB8E-FC24-118D-8F370B6429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87662" y="4400929"/>
            <a:ext cx="2038067" cy="2105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hteck 7"/>
          <p:cNvSpPr/>
          <p:nvPr/>
        </p:nvSpPr>
        <p:spPr>
          <a:xfrm>
            <a:off x="-71562" y="6808385"/>
            <a:ext cx="3442915" cy="751290"/>
          </a:xfrm>
          <a:prstGeom prst="rect">
            <a:avLst/>
          </a:prstGeom>
          <a:solidFill>
            <a:schemeClr val="tx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746" y="7030863"/>
            <a:ext cx="2219967" cy="399656"/>
          </a:xfrm>
          <a:prstGeom prst="rect">
            <a:avLst/>
          </a:prstGeom>
        </p:spPr>
      </p:pic>
    </p:spTree>
    <p:extLst>
      <p:ext uri="{BB962C8B-B14F-4D97-AF65-F5344CB8AC3E}">
        <p14:creationId xmlns:p14="http://schemas.microsoft.com/office/powerpoint/2010/main" val="14676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ief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iefe">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ief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950</Words>
  <Application>Microsoft Office PowerPoint</Application>
  <PresentationFormat>Benutzerdefiniert</PresentationFormat>
  <Paragraphs>146</Paragraphs>
  <Slides>49</Slides>
  <Notes>46</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49</vt:i4>
      </vt:variant>
    </vt:vector>
  </HeadingPairs>
  <TitlesOfParts>
    <vt:vector size="53" baseType="lpstr">
      <vt:lpstr>Arial</vt:lpstr>
      <vt:lpstr>Calibri</vt:lpstr>
      <vt:lpstr>Corbel</vt:lpstr>
      <vt:lpstr>1_Tiefe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Aufstockungen &amp; Zubauten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HOLZHAUS USA</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2022</dc:title>
  <dc:creator>Andrea Schindl</dc:creator>
  <cp:lastModifiedBy>Emma Wieser | web-crossing</cp:lastModifiedBy>
  <cp:revision>348</cp:revision>
  <cp:lastPrinted>2025-01-09T09:57:18Z</cp:lastPrinted>
  <dcterms:created xsi:type="dcterms:W3CDTF">2022-05-08T08:04:10Z</dcterms:created>
  <dcterms:modified xsi:type="dcterms:W3CDTF">2025-01-16T07:37:17Z</dcterms:modified>
</cp:coreProperties>
</file>